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7" r:id="rId3"/>
    <p:sldId id="274" r:id="rId4"/>
    <p:sldId id="287" r:id="rId5"/>
    <p:sldId id="325" r:id="rId6"/>
    <p:sldId id="291" r:id="rId7"/>
    <p:sldId id="294" r:id="rId8"/>
    <p:sldId id="298" r:id="rId9"/>
    <p:sldId id="299" r:id="rId10"/>
    <p:sldId id="300" r:id="rId11"/>
    <p:sldId id="301" r:id="rId12"/>
    <p:sldId id="303" r:id="rId13"/>
    <p:sldId id="304" r:id="rId14"/>
    <p:sldId id="275" r:id="rId15"/>
    <p:sldId id="309" r:id="rId16"/>
    <p:sldId id="321" r:id="rId17"/>
    <p:sldId id="310" r:id="rId18"/>
    <p:sldId id="326" r:id="rId19"/>
    <p:sldId id="306" r:id="rId20"/>
    <p:sldId id="307" r:id="rId21"/>
    <p:sldId id="312" r:id="rId22"/>
    <p:sldId id="320" r:id="rId23"/>
    <p:sldId id="313" r:id="rId24"/>
    <p:sldId id="323" r:id="rId25"/>
    <p:sldId id="314" r:id="rId26"/>
    <p:sldId id="322" r:id="rId27"/>
    <p:sldId id="286" r:id="rId28"/>
    <p:sldId id="288" r:id="rId29"/>
    <p:sldId id="317" r:id="rId30"/>
    <p:sldId id="318" r:id="rId31"/>
    <p:sldId id="328" r:id="rId32"/>
    <p:sldId id="329" r:id="rId33"/>
    <p:sldId id="332" r:id="rId34"/>
    <p:sldId id="331" r:id="rId35"/>
    <p:sldId id="33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3254" autoAdjust="0"/>
  </p:normalViewPr>
  <p:slideViewPr>
    <p:cSldViewPr>
      <p:cViewPr>
        <p:scale>
          <a:sx n="75" d="100"/>
          <a:sy n="75" d="100"/>
        </p:scale>
        <p:origin x="-95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2FE4D-E845-449A-9BAD-52B4442EEADC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8E875F-6D96-4FB7-8547-4335EEF2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0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8CEED-095C-455E-A5CB-F7D317AA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45FE3-D310-4177-99F4-3E03EE32FC2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42" tIns="46921" rIns="93842" bIns="46921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1C0D4E-409A-4EBB-B780-1FA4EB8AB25C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2" tIns="46466" rIns="92932" bIns="46466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6485E3-4834-49EC-B81B-9BD208E93636}" type="slidenum">
              <a:rPr lang="en-US" altLang="en-US" sz="900" b="1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900" b="1"/>
          </a:p>
        </p:txBody>
      </p:sp>
      <p:sp>
        <p:nvSpPr>
          <p:cNvPr id="5837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837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6575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Slide Number Placeholder 3"/>
          <p:cNvSpPr txBox="1">
            <a:spLocks noGrp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2227FC-5E76-4FE2-8155-1DA7FF1C8F81}" type="slidenum">
              <a:rPr lang="en-US" altLang="en-US" sz="900" b="1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900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42" tIns="46921" rIns="93842" bIns="46921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174F8C-35C8-44AB-9F7E-0F8520947B75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4213"/>
            <a:ext cx="4573587" cy="3430587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4988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71" tIns="46887" rIns="93771" bIns="4688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71" tIns="46887" rIns="93771" bIns="46887" anchor="b"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F8BEF5-73FD-4283-BBC4-B6523349625B}" type="slidenum">
              <a:rPr lang="en-US" altLang="en-US" sz="130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Pew’s wording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	-No “other option offered”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	-Transgender status asked on the same screen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	-If a respondent did not reconfirm profile status, they were asked specifically about how they had previously identified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PerryUndem’s wording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	-Matched profile categories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IU’s wording</a:t>
            </a:r>
          </a:p>
          <a:p>
            <a:pPr marL="0" lvl="1"/>
            <a:r>
              <a:rPr lang="en-US" altLang="en-US" smtClean="0">
                <a:latin typeface="Arial" pitchFamily="34" charset="0"/>
                <a:cs typeface="Arial" pitchFamily="34" charset="0"/>
              </a:rPr>
              <a:t>	-</a:t>
            </a: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Grouped “gay” and “lesbian” together with “homosexual”</a:t>
            </a:r>
          </a:p>
          <a:p>
            <a:pPr marL="0" lvl="1"/>
            <a:r>
              <a:rPr lang="en-US" altLang="en-US" sz="1800" smtClean="0">
                <a:latin typeface="Arial" pitchFamily="34" charset="0"/>
                <a:cs typeface="Arial" pitchFamily="34" charset="0"/>
              </a:rPr>
              <a:t>	-Included “not gay” in heterosexual option</a:t>
            </a:r>
            <a:fld id="{E0942AD6-829D-4161-A00A-EC38CB336EB8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marL="0" lvl="1"/>
              <a:t>17</a:t>
            </a:fld>
            <a:fld id="{D55D8C8E-A6B2-468B-8FA3-C549E0BC5627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marL="0" lvl="1"/>
              <a:t>17</a:t>
            </a:fld>
            <a:fld id="{A2CE3115-48AF-4B00-92A8-59681A6AF426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marL="0" lvl="1"/>
              <a:t>17</a:t>
            </a:fld>
            <a:fld id="{D9DFB70B-2D44-401D-8B3A-6BA662FB8799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marL="0" lvl="1"/>
              <a:t>17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altLang="en-US" sz="1800" smtClean="0">
                <a:latin typeface="Arial" pitchFamily="34" charset="0"/>
                <a:cs typeface="Arial" pitchFamily="34" charset="0"/>
              </a:rPr>
              <a:t>	-Included an “Asexual” response category</a:t>
            </a:r>
          </a:p>
          <a:p>
            <a:pPr marL="0" lvl="1"/>
            <a:r>
              <a:rPr lang="en-US" altLang="en-US" sz="1800" smtClean="0">
                <a:latin typeface="Arial" pitchFamily="34" charset="0"/>
                <a:cs typeface="Arial" pitchFamily="34" charset="0"/>
              </a:rPr>
              <a:t>	-Wording acknowledges that these terms may be limiting, not an exact match to the respondent’s identity</a:t>
            </a:r>
          </a:p>
          <a:p>
            <a:pPr marL="0" lvl="1"/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CTI’s wording</a:t>
            </a:r>
          </a:p>
          <a:p>
            <a:pPr marL="0" lvl="1"/>
            <a:r>
              <a:rPr lang="en-US" altLang="en-US" sz="1800" smtClean="0">
                <a:latin typeface="Arial" pitchFamily="34" charset="0"/>
                <a:cs typeface="Arial" pitchFamily="34" charset="0"/>
              </a:rPr>
              <a:t>	-Question was fielded to highly educated, white collar employed individuals</a:t>
            </a:r>
          </a:p>
          <a:p>
            <a:pPr marL="0" lvl="1"/>
            <a:endParaRPr lang="en-US" altLang="en-US" sz="180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altLang="en-US" sz="1800" smtClean="0">
              <a:latin typeface="Arial" pitchFamily="34" charset="0"/>
              <a:cs typeface="Arial" pitchFamily="34" charset="0"/>
            </a:endParaRP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42" tIns="46921" rIns="93842" bIns="46921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F8EAA-B22E-4CB4-A221-07D139CB65B3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2" tIns="47012" rIns="94022" bIns="47012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01B2D4-5C2E-43FF-9A3C-6095DBF8F1E6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246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6246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6575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5" tIns="46726" rIns="93455" bIns="46726"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KN was built on an academic foundation.  Statistical and sampling theory are the foundation of our work. </a:t>
            </a:r>
          </a:p>
        </p:txBody>
      </p:sp>
      <p:sp>
        <p:nvSpPr>
          <p:cNvPr id="6247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5" tIns="46726" rIns="93455" bIns="4672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BABD0-DE64-4837-9F8D-8ED725E00760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CAE2A4-865B-4916-A4F4-AFFBCF274179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3184C-7B91-4D0A-855A-7ED4D7F1D5AA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A0E67E-88E1-4F47-A5B9-81C5FFA692D2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Note, LHS/HS panel proportions corrected down to account for higher misclassification among LHS/HS seen in Pew study</a:t>
            </a: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Age 60+ adjusted minimally as well</a:t>
            </a: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A0E67E-88E1-4F47-A5B9-81C5FFA692D2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Note, LHS/HS panel proportions corrected down to account for higher misclassification among LHS/HS seen in Pew study</a:t>
            </a: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Age 60+ adjusted minimally as well</a:t>
            </a: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5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5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42" tIns="46921" rIns="93842" bIns="46921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96BA9B-F8FE-4CD5-A45E-42852D49A86E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3587" cy="34305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The uncovered 3% tend to be households on rural routes and in very large apartment buildings where there is not an apartment number, but instead a supervisor that hand distributes the mail.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42" tIns="46921" rIns="93842" bIns="46921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8EE8D-8392-4618-9220-BC217AEAD764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71" tIns="46887" rIns="93771" bIns="46887" anchor="b"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F40182-DC57-4846-91B8-23D19EB80406}" type="slidenum">
              <a:rPr lang="en-US" altLang="en-US" sz="130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3587" cy="3430587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71" tIns="46887" rIns="93771" bIns="4688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/>
          <p:cNvSpPr/>
          <p:nvPr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2205038"/>
            <a:ext cx="8496943" cy="158400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9" y="3861048"/>
            <a:ext cx="8496944" cy="1439615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6237312"/>
            <a:ext cx="849694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21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5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6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62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6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1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4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7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8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9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0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1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2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3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4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8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7" name="Gerade Verbindung 21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3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3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3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3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528" y="1124680"/>
            <a:ext cx="8496944" cy="2664683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24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-325438" y="-315913"/>
            <a:ext cx="9794876" cy="7489826"/>
            <a:chOff x="-324680" y="-315520"/>
            <a:chExt cx="9793360" cy="7489040"/>
          </a:xfrm>
        </p:grpSpPr>
        <p:grpSp>
          <p:nvGrpSpPr>
            <p:cNvPr id="5" name="Gruppieren 5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8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9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0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1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6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6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7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8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49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0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1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2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3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4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5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6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7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7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4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5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6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7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8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9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0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1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2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3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5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8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1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2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3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4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5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6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7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8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9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0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1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2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3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0" y="1123950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31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-315913"/>
            <a:ext cx="9794876" cy="7489826"/>
            <a:chOff x="-324680" y="-315520"/>
            <a:chExt cx="9793360" cy="7489040"/>
          </a:xfrm>
        </p:grpSpPr>
        <p:grpSp>
          <p:nvGrpSpPr>
            <p:cNvPr id="5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 bwMode="gray">
          <a:xfrm>
            <a:off x="323850" y="1123950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6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284538"/>
            <a:ext cx="1296144" cy="2016722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3284538"/>
            <a:ext cx="1296144" cy="2016722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89" y="4653189"/>
            <a:ext cx="2736303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4221141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3284539"/>
            <a:ext cx="2736304" cy="93660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4869212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5085236"/>
            <a:ext cx="2736226" cy="21501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4653189"/>
            <a:ext cx="2736304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4221141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3284538"/>
            <a:ext cx="2736304" cy="93660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4869212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5085236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50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2205038"/>
            <a:ext cx="12954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2205038"/>
            <a:ext cx="1295400" cy="20160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09" y="3573016"/>
            <a:ext cx="2736953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3140968"/>
            <a:ext cx="273687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2205038"/>
            <a:ext cx="2736304" cy="93593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7" y="3789040"/>
            <a:ext cx="2736875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4005064"/>
            <a:ext cx="2736226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357301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3140968"/>
            <a:ext cx="2736304" cy="21676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2205038"/>
            <a:ext cx="2736304" cy="93593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3789040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4005064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4365625"/>
            <a:ext cx="12954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4365625"/>
            <a:ext cx="1295400" cy="201570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5733733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4365625"/>
            <a:ext cx="2736304" cy="93558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5949236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6164739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5733743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4365625"/>
            <a:ext cx="2736304" cy="93558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5949246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6164749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43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4"/>
          <p:cNvGrpSpPr>
            <a:grpSpLocks/>
          </p:cNvGrpSpPr>
          <p:nvPr/>
        </p:nvGrpSpPr>
        <p:grpSpPr bwMode="auto">
          <a:xfrm>
            <a:off x="-325438" y="-315913"/>
            <a:ext cx="9794876" cy="7489826"/>
            <a:chOff x="-324680" y="-315520"/>
            <a:chExt cx="9793360" cy="7489040"/>
          </a:xfrm>
        </p:grpSpPr>
        <p:grpSp>
          <p:nvGrpSpPr>
            <p:cNvPr id="8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9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7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5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12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23528" y="1123950"/>
            <a:ext cx="8496944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6237312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6021288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47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3C7AEC-7648-4EAE-BA2E-992E9C338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072A6-D34C-4ABF-AA93-555CCFAAE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D432A-ACBF-4D15-A9C4-5A0E3850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5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-323850" y="908050"/>
            <a:ext cx="215900" cy="56896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hteck 55"/>
          <p:cNvSpPr/>
          <p:nvPr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1123950"/>
            <a:ext cx="8496944" cy="5473402"/>
          </a:xfr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2420888"/>
            <a:ext cx="8208912" cy="1368152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3" y="3861048"/>
            <a:ext cx="8208913" cy="1512168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6237312"/>
            <a:ext cx="8209140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927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9"/>
            <a:ext cx="8496300" cy="144463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78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1052736"/>
            <a:ext cx="8496944" cy="5328592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521575" y="6597650"/>
            <a:ext cx="1298575" cy="146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83C4F8-E9D0-49CF-871F-7856BE3AB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4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0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4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3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6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eck 2"/>
          <p:cNvSpPr/>
          <p:nvPr/>
        </p:nvSpPr>
        <p:spPr bwMode="gray">
          <a:xfrm>
            <a:off x="0" y="0"/>
            <a:ext cx="9144000" cy="213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2205038"/>
            <a:ext cx="9144000" cy="2447924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324000" rIns="324000" spcCol="0" rtlCol="0" fromWordArt="0" anchor="ctr" forceAA="0"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24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 dirty="0" err="1">
              <a:solidFill>
                <a:schemeClr val="tx1"/>
              </a:solidFill>
            </a:endParaRPr>
          </a:p>
        </p:txBody>
      </p:sp>
      <p:grpSp>
        <p:nvGrpSpPr>
          <p:cNvPr id="4" name="Gruppieren 4"/>
          <p:cNvGrpSpPr>
            <a:grpSpLocks/>
          </p:cNvGrpSpPr>
          <p:nvPr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2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4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5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8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66"/>
          <p:cNvSpPr/>
          <p:nvPr/>
        </p:nvSpPr>
        <p:spPr bwMode="gray">
          <a:xfrm>
            <a:off x="0" y="4149725"/>
            <a:ext cx="9144000" cy="7143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52" name="Rechteck 54"/>
          <p:cNvSpPr/>
          <p:nvPr/>
        </p:nvSpPr>
        <p:spPr bwMode="gray">
          <a:xfrm>
            <a:off x="0" y="0"/>
            <a:ext cx="9144000" cy="26368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0" y="2708920"/>
            <a:ext cx="9144000" cy="1440160"/>
          </a:xfrm>
        </p:spPr>
        <p:txBody>
          <a:bodyPr lIns="324000" rIns="32400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3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6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4177035" cy="532859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0" y="1052736"/>
            <a:ext cx="4177035" cy="532859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19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2735585" cy="532859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3203810" y="1052670"/>
            <a:ext cx="2735585" cy="532859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084210" y="1052604"/>
            <a:ext cx="2735585" cy="532859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7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70863" y="2603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260350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323850" y="1052513"/>
            <a:ext cx="8496300" cy="532923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23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5"/>
          <p:cNvGrpSpPr>
            <a:grpSpLocks/>
          </p:cNvGrpSpPr>
          <p:nvPr/>
        </p:nvGrpSpPr>
        <p:grpSpPr bwMode="auto">
          <a:xfrm>
            <a:off x="-323850" y="908050"/>
            <a:ext cx="215900" cy="5689600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hteck 74"/>
          <p:cNvSpPr>
            <a:spLocks noChangeArrowheads="1"/>
          </p:cNvSpPr>
          <p:nvPr/>
        </p:nvSpPr>
        <p:spPr bwMode="gray">
          <a:xfrm>
            <a:off x="7524750" y="6597650"/>
            <a:ext cx="129540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7456F76-338F-43D1-91BC-DA829B693723}" type="slidenum">
              <a:rPr lang="en-US" altLang="en-US" sz="800" smtClean="0">
                <a:solidFill>
                  <a:schemeClr val="bg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54" r:id="rId6"/>
    <p:sldLayoutId id="2147483853" r:id="rId7"/>
    <p:sldLayoutId id="2147483852" r:id="rId8"/>
    <p:sldLayoutId id="2147483851" r:id="rId9"/>
    <p:sldLayoutId id="2147483860" r:id="rId10"/>
    <p:sldLayoutId id="2147483861" r:id="rId11"/>
    <p:sldLayoutId id="2147483862" r:id="rId12"/>
    <p:sldLayoutId id="2147483850" r:id="rId13"/>
    <p:sldLayoutId id="2147483849" r:id="rId14"/>
    <p:sldLayoutId id="2147483863" r:id="rId15"/>
    <p:sldLayoutId id="2147483864" r:id="rId16"/>
    <p:sldLayoutId id="2147483865" r:id="rId17"/>
    <p:sldLayoutId id="2147483866" r:id="rId18"/>
    <p:sldLayoutId id="2147483848" r:id="rId19"/>
    <p:sldLayoutId id="2147483867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rtl="0" eaLnBrk="0" fontAlgn="base" hangingPunct="0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58775" indent="-180975" algn="l" rtl="0" eaLnBrk="0" fontAlgn="base" hangingPunct="0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39750" indent="-180975" algn="l" rtl="0" eaLnBrk="0" fontAlgn="base" hangingPunct="0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nsour.Fahimi@GfK.com" TargetMode="External"/><Relationship Id="rId2" Type="http://schemas.openxmlformats.org/officeDocument/2006/relationships/hyperlink" Target="mailto:Mike.Dennis@GfK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o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dc.gov/nchs/nhis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990600"/>
            <a:ext cx="8496300" cy="1584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Calibri"/>
                <a:cs typeface="Times New Roman"/>
              </a:rPr>
              <a:t>Online 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survey sampling </a:t>
            </a:r>
            <a:r>
              <a:rPr lang="en-US" sz="4000" dirty="0">
                <a:latin typeface="Calibri"/>
                <a:ea typeface="Calibri"/>
                <a:cs typeface="Times New Roman"/>
              </a:rPr>
              <a:t>solutions 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for studies of </a:t>
            </a:r>
            <a:r>
              <a:rPr lang="en-US" sz="4000" dirty="0">
                <a:latin typeface="Calibri"/>
                <a:ea typeface="Calibri"/>
                <a:cs typeface="Times New Roman"/>
              </a:rPr>
              <a:t>LGB </a:t>
            </a:r>
            <a:endParaRPr lang="en-US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72475" cy="6080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en-US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Presented by J. Michael Dennis, Ph.D., Managing Director, Government &amp; Academic Research, GfK</a:t>
            </a:r>
          </a:p>
          <a:p>
            <a:pPr eaLnBrk="1" hangingPunct="1">
              <a:spcAft>
                <a:spcPct val="0"/>
              </a:spcAft>
            </a:pPr>
            <a:endParaRPr lang="en-US" altLang="en-US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endParaRPr lang="en-US" altLang="en-US" smtClean="0">
              <a:ea typeface="Calibri" pitchFamily="34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en-US" altLang="en-US" b="1" smtClean="0">
                <a:ea typeface="Calibri" pitchFamily="34" charset="0"/>
                <a:cs typeface="Times New Roman" pitchFamily="18" charset="0"/>
              </a:rPr>
              <a:t>CCBAR 2013 Annual Meeting Agenda </a:t>
            </a:r>
            <a:endParaRPr lang="en-US" altLang="en-US" smtClean="0">
              <a:ea typeface="Calibri" pitchFamily="34" charset="0"/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en-US" altLang="en-US" smtClean="0">
                <a:ea typeface="Calibri" pitchFamily="34" charset="0"/>
                <a:cs typeface="Times New Roman" pitchFamily="18" charset="0"/>
              </a:rPr>
              <a:t>Thursday, October 17th, 2013 </a:t>
            </a:r>
          </a:p>
          <a:p>
            <a:pPr>
              <a:spcAft>
                <a:spcPct val="0"/>
              </a:spcAft>
            </a:pPr>
            <a:r>
              <a:rPr lang="en-US" altLang="en-US" smtClean="0">
                <a:ea typeface="Calibri" pitchFamily="34" charset="0"/>
                <a:cs typeface="Times New Roman" pitchFamily="18" charset="0"/>
              </a:rPr>
              <a:t>The University Club of Chicago</a:t>
            </a:r>
          </a:p>
          <a:p>
            <a:pPr>
              <a:spcAft>
                <a:spcPct val="0"/>
              </a:spcAft>
            </a:pPr>
            <a:r>
              <a:rPr lang="en-US" altLang="en-US" b="1" smtClean="0">
                <a:ea typeface="Calibri" pitchFamily="34" charset="0"/>
                <a:cs typeface="Times New Roman" pitchFamily="18" charset="0"/>
              </a:rPr>
              <a:t>Meeting on “Biosocial Study of Health and Aging in Lesbian, Gay, Bisexual, and HIV-Affected Populations” </a:t>
            </a:r>
            <a:endParaRPr lang="en-US" altLang="en-US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0" y="6237288"/>
            <a:ext cx="8496300" cy="215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71888"/>
            <a:ext cx="2828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006C92D0-DD78-4460-A957-B3B8DAD8F2DA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900"/>
          </a:p>
        </p:txBody>
      </p:sp>
      <p:sp>
        <p:nvSpPr>
          <p:cNvPr id="24579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Three Response Modes for Recruitment</a:t>
            </a:r>
          </a:p>
        </p:txBody>
      </p:sp>
      <p:sp>
        <p:nvSpPr>
          <p:cNvPr id="24580" name="TextBox 33"/>
          <p:cNvSpPr txBox="1">
            <a:spLocks noChangeArrowheads="1"/>
          </p:cNvSpPr>
          <p:nvPr/>
        </p:nvSpPr>
        <p:spPr bwMode="auto">
          <a:xfrm>
            <a:off x="341313" y="4376738"/>
            <a:ext cx="318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Non-Responders:</a:t>
            </a:r>
          </a:p>
        </p:txBody>
      </p:sp>
      <p:sp>
        <p:nvSpPr>
          <p:cNvPr id="24581" name="TextBox 39"/>
          <p:cNvSpPr txBox="1">
            <a:spLocks noChangeArrowheads="1"/>
          </p:cNvSpPr>
          <p:nvPr/>
        </p:nvSpPr>
        <p:spPr bwMode="auto">
          <a:xfrm>
            <a:off x="2743200" y="4930775"/>
            <a:ext cx="605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Outbound Telephone Recruitment</a:t>
            </a:r>
          </a:p>
        </p:txBody>
      </p:sp>
      <p:sp>
        <p:nvSpPr>
          <p:cNvPr id="24582" name="TextBox 37"/>
          <p:cNvSpPr txBox="1">
            <a:spLocks noChangeArrowheads="1"/>
          </p:cNvSpPr>
          <p:nvPr/>
        </p:nvSpPr>
        <p:spPr bwMode="auto">
          <a:xfrm>
            <a:off x="7523163" y="3211513"/>
            <a:ext cx="1073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Toll-free number</a:t>
            </a:r>
          </a:p>
        </p:txBody>
      </p:sp>
      <p:sp>
        <p:nvSpPr>
          <p:cNvPr id="24583" name="TextBox 61"/>
          <p:cNvSpPr txBox="1">
            <a:spLocks noChangeArrowheads="1"/>
          </p:cNvSpPr>
          <p:nvPr/>
        </p:nvSpPr>
        <p:spPr bwMode="auto">
          <a:xfrm>
            <a:off x="715963" y="1458913"/>
            <a:ext cx="790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Respond by:</a:t>
            </a:r>
          </a:p>
        </p:txBody>
      </p:sp>
      <p:sp>
        <p:nvSpPr>
          <p:cNvPr id="24584" name="TextBox 62"/>
          <p:cNvSpPr txBox="1">
            <a:spLocks noChangeArrowheads="1"/>
          </p:cNvSpPr>
          <p:nvPr/>
        </p:nvSpPr>
        <p:spPr bwMode="auto">
          <a:xfrm>
            <a:off x="1189038" y="2103438"/>
            <a:ext cx="153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1. Mail</a:t>
            </a:r>
          </a:p>
        </p:txBody>
      </p:sp>
      <p:sp>
        <p:nvSpPr>
          <p:cNvPr id="24585" name="TextBox 63"/>
          <p:cNvSpPr txBox="1">
            <a:spLocks noChangeArrowheads="1"/>
          </p:cNvSpPr>
          <p:nvPr/>
        </p:nvSpPr>
        <p:spPr bwMode="auto">
          <a:xfrm>
            <a:off x="3724275" y="2103438"/>
            <a:ext cx="153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2. Online</a:t>
            </a:r>
          </a:p>
        </p:txBody>
      </p:sp>
      <p:sp>
        <p:nvSpPr>
          <p:cNvPr id="24586" name="TextBox 64"/>
          <p:cNvSpPr txBox="1">
            <a:spLocks noChangeArrowheads="1"/>
          </p:cNvSpPr>
          <p:nvPr/>
        </p:nvSpPr>
        <p:spPr bwMode="auto">
          <a:xfrm>
            <a:off x="5922963" y="21034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3. Telephone</a:t>
            </a:r>
          </a:p>
        </p:txBody>
      </p:sp>
      <p:cxnSp>
        <p:nvCxnSpPr>
          <p:cNvPr id="24587" name="Straight Connector 69"/>
          <p:cNvCxnSpPr>
            <a:cxnSpLocks noChangeShapeType="1"/>
          </p:cNvCxnSpPr>
          <p:nvPr/>
        </p:nvCxnSpPr>
        <p:spPr bwMode="auto">
          <a:xfrm>
            <a:off x="449263" y="4100513"/>
            <a:ext cx="8229600" cy="28575"/>
          </a:xfrm>
          <a:prstGeom prst="line">
            <a:avLst/>
          </a:prstGeom>
          <a:noFill/>
          <a:ln w="635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8" name="Picture 15" descr="PC with key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0325"/>
            <a:ext cx="1689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6" descr="telephone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463800"/>
            <a:ext cx="17414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7" descr="woman headset 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794250"/>
            <a:ext cx="8461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638425"/>
            <a:ext cx="2378075" cy="10191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50800" dir="4199967" sx="103000" sy="103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6FF36A82-542E-4FCF-9607-86A40D185C15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900"/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Why add Spanish Language Capability?</a:t>
            </a:r>
          </a:p>
        </p:txBody>
      </p:sp>
      <p:sp>
        <p:nvSpPr>
          <p:cNvPr id="2560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374775"/>
            <a:ext cx="8410575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The U.S. is the 4th largest Spanish-speaking country in the world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There are 45 million Latinos in the U.S.</a:t>
            </a:r>
          </a:p>
          <a:p>
            <a:pPr lvl="2"/>
            <a:r>
              <a:rPr lang="en-US" altLang="en-US" smtClean="0"/>
              <a:t>33 million adults (age 18+)</a:t>
            </a:r>
          </a:p>
          <a:p>
            <a:pPr lvl="2"/>
            <a:r>
              <a:rPr lang="en-US" altLang="en-US" smtClean="0"/>
              <a:t>38% of Latino adults speak English very little or not at all*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Adding Spanish language makes Latino sample representative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Only 56% of Latinos use the Internet  - KN enables the other 44% with Spanish configured laptops where needed</a:t>
            </a:r>
            <a:br>
              <a:rPr lang="en-US" altLang="en-US" smtClean="0"/>
            </a:b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54038" y="6105525"/>
            <a:ext cx="5375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*</a:t>
            </a:r>
            <a:r>
              <a:rPr lang="en-US" altLang="en-US" sz="1000" b="1">
                <a:solidFill>
                  <a:schemeClr val="tx1"/>
                </a:solidFill>
              </a:rPr>
              <a:t> </a:t>
            </a:r>
            <a:r>
              <a:rPr lang="en-US" altLang="en-US" sz="1000">
                <a:solidFill>
                  <a:schemeClr val="tx1"/>
                </a:solidFill>
              </a:rPr>
              <a:t>2007 Pew Hispanic Center National Survey of Latinos.</a:t>
            </a:r>
          </a:p>
        </p:txBody>
      </p:sp>
      <p:cxnSp>
        <p:nvCxnSpPr>
          <p:cNvPr id="25606" name="Straight Connector 7"/>
          <p:cNvCxnSpPr>
            <a:cxnSpLocks noChangeShapeType="1"/>
          </p:cNvCxnSpPr>
          <p:nvPr/>
        </p:nvCxnSpPr>
        <p:spPr bwMode="auto">
          <a:xfrm rot="10800000" flipV="1">
            <a:off x="1476375" y="2078038"/>
            <a:ext cx="304800" cy="20320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1316038" y="1722438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Lucida Calligraphy" pitchFamily="66" charset="0"/>
              </a:rPr>
              <a:t>50 </a:t>
            </a:r>
            <a:r>
              <a:rPr lang="en-US" altLang="en-US" sz="1100">
                <a:solidFill>
                  <a:schemeClr val="tx1"/>
                </a:solidFill>
                <a:latin typeface="Lucida Calligraphy" pitchFamily="66" charset="0"/>
              </a:rPr>
              <a:t>(2010 Census)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 txBox="1">
            <a:spLocks noGrp="1"/>
          </p:cNvSpPr>
          <p:nvPr/>
        </p:nvSpPr>
        <p:spPr bwMode="auto">
          <a:xfrm>
            <a:off x="8874125" y="6638925"/>
            <a:ext cx="244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C534A2FC-F4A1-44FA-806B-3FA9CF10BB84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900"/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Selected Funders &amp; Clients</a:t>
            </a:r>
          </a:p>
        </p:txBody>
      </p:sp>
      <p:sp>
        <p:nvSpPr>
          <p:cNvPr id="27652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6263" y="1130300"/>
            <a:ext cx="4129087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Cancer Institute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Institute on Aging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Institute on Alcohol Abuse and Alcoholism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Institute of Mental Health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Oceanic and Atmospheric Administration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National Science Foundation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Centers for Disease Control &amp; Prevention</a:t>
            </a:r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U.S. Department of Homeland Security</a:t>
            </a:r>
          </a:p>
          <a:p>
            <a:pPr eaLnBrk="1" hangingPunct="1"/>
            <a:endParaRPr lang="en-US" altLang="en-US" sz="2000" smtClean="0"/>
          </a:p>
        </p:txBody>
      </p:sp>
      <p:sp>
        <p:nvSpPr>
          <p:cNvPr id="27653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0" y="1130300"/>
            <a:ext cx="4129088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California Department of Human Services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U.S. Bureau of the Census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U.S. Department of Defense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U.S. Department of Veterans Affairs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U.S. Environmental Protection Agency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Numerous universities (e.g., Harvard, Yale, U Penn, et al.) 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Foundations/not-for-profits</a:t>
            </a:r>
          </a:p>
          <a:p>
            <a:pPr eaLnBrk="1" hangingPunct="1"/>
            <a:r>
              <a:rPr lang="en-US" altLang="en-US" sz="2000" smtClean="0">
                <a:solidFill>
                  <a:srgbClr val="00B050"/>
                </a:solidFill>
              </a:rPr>
              <a:t>Research Firms (RTI, Westat)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8874125" y="6638925"/>
            <a:ext cx="244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AE54AC8E-ED03-479D-AE35-CBE09BCCECF4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KnowledgePanel Data Published in Many Peer Review Journals</a:t>
            </a:r>
            <a:endParaRPr lang="en-US" altLang="en-US" i="1" smtClean="0"/>
          </a:p>
        </p:txBody>
      </p:sp>
      <p:sp>
        <p:nvSpPr>
          <p:cNvPr id="2867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6263" y="1130300"/>
            <a:ext cx="4129087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1100" b="1" smtClean="0"/>
              <a:t>Economics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Economic Journal: Applied Economics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Economic Review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Applied Econometrics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Risk and Uncertainty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Review of Network Economics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b="1" smtClean="0"/>
              <a:t>Health &amp;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Alcoholism: Clinical and Experimental Research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Archives of Internal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Archives of Pediatric Adolescent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Journal of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Journal of Preventive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Journal of Public Health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Health Affairs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Health Services Research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Adolescent Health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the American Dietetic Association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the American Medical Association (JAMA)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Clinical Epidemiology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Clinical Oncology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Sexual Medicine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on Women’s Health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Menopause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Morbidity &amp; Mortality Weekly Report (CDC)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New England Journal of Medicine (NEJM)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Pediatrics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Vaccine</a:t>
            </a:r>
            <a:endParaRPr lang="en-US" altLang="en-US" sz="1100" smtClean="0"/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0" y="1130300"/>
            <a:ext cx="4129088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1100" b="1" smtClean="0"/>
              <a:t>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Annual Review of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Archives of General Psychiatry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Aggression, Maltreatment &amp; Trauma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Applied Social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Consulting and Clinical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Cross-Cultural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Personality and Social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Psychological Science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b="1" smtClean="0"/>
              <a:t>Political Science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Journal of Political Science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American Political Science Review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Politics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Political Analysis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Political Behavior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Political Psychology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Political Research Quarterly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Political Science Quarterly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PS – Political Science &amp; Politics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b="1" smtClean="0"/>
              <a:t>Sociology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Criminology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Harvard Law Review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IT &amp; Society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for the Scientific Study of Religion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Journal of Marriage and Family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Social Research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100" smtClean="0">
                <a:solidFill>
                  <a:srgbClr val="000000"/>
                </a:solidFill>
              </a:rPr>
              <a:t>Social Science &amp; Medicine</a:t>
            </a:r>
            <a:endParaRPr lang="en-US" altLang="en-US" sz="11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LGB Online Surveys on KnowledgePanel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Weighting &amp; Estimation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Recent KnowledgePanel Surveys of LGB Population</a:t>
            </a:r>
          </a:p>
        </p:txBody>
      </p:sp>
      <p:graphicFrame>
        <p:nvGraphicFramePr>
          <p:cNvPr id="317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07818"/>
              </p:ext>
            </p:extLst>
          </p:nvPr>
        </p:nvGraphicFramePr>
        <p:xfrm>
          <a:off x="228600" y="981075"/>
          <a:ext cx="8763000" cy="5882640"/>
        </p:xfrm>
        <a:graphic>
          <a:graphicData uri="http://schemas.openxmlformats.org/drawingml/2006/table">
            <a:tbl>
              <a:tblPr/>
              <a:tblGrid>
                <a:gridCol w="1767974"/>
                <a:gridCol w="1124201"/>
                <a:gridCol w="2181141"/>
                <a:gridCol w="2382921"/>
                <a:gridCol w="1306763"/>
              </a:tblGrid>
              <a:tr h="8115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Interview Sample Sizes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Study Goals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 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CalibrationWeighting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250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Pew Research LGBT Survey,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1,197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Interview LGBTs on topics related to then upcoming Supreme Court reviews/decisions related to LGBT relationships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population of self-identified LGB 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</a:tr>
              <a:tr h="11421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National Survey of LGBT People on the ACA, 2013 (Federal sponsor)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867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Understand LGBTs’ experiences with health insurance and perceptions of the ACA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Self-identified LGBT under 400% FPL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93172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Sexuality Survey, 2012 (University sponsor)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1,076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Covered a variety of topics related to sexual health and sexual experiences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LGBTs aged 18-60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9"/>
                    </a:solidFill>
                  </a:tcPr>
                </a:tc>
              </a:tr>
              <a:tr h="15628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LGBT Survey, 2012 (Non-Profit Research Center)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992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Understand LGBTs’ experience of work life such as working with management, career progress as well as discrimination and mentoring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Self-identified LGBTs aged 21-64 who hold a 4-year degree or higher and who are currently employed in a “white collar” job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Panel’s Profile Question Identifying LGB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Do you consider yourself to be…</a:t>
            </a: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	1. Heterosexual or straight</a:t>
            </a: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	2. Gay</a:t>
            </a: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	3. Lesbian</a:t>
            </a: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	4. Bisexual</a:t>
            </a: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en-US" altLang="en-US" smtClean="0"/>
              <a:t>	5. Other, please specify</a:t>
            </a:r>
          </a:p>
        </p:txBody>
      </p:sp>
    </p:spTree>
    <p:extLst>
      <p:ext uri="{BB962C8B-B14F-4D97-AF65-F5344CB8AC3E}">
        <p14:creationId xmlns:p14="http://schemas.microsoft.com/office/powerpoint/2010/main" val="35455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Four Surveys, Four Different Screening Questions to Identify the LGB Population</a:t>
            </a:r>
          </a:p>
        </p:txBody>
      </p:sp>
      <p:grpSp>
        <p:nvGrpSpPr>
          <p:cNvPr id="32771" name="Group 1"/>
          <p:cNvGrpSpPr>
            <a:grpSpLocks/>
          </p:cNvGrpSpPr>
          <p:nvPr/>
        </p:nvGrpSpPr>
        <p:grpSpPr bwMode="auto">
          <a:xfrm>
            <a:off x="304800" y="3124199"/>
            <a:ext cx="3505200" cy="2253224"/>
            <a:chOff x="228600" y="1138534"/>
            <a:chExt cx="3657600" cy="2253486"/>
          </a:xfrm>
        </p:grpSpPr>
        <p:sp>
          <p:nvSpPr>
            <p:cNvPr id="32781" name="Text Box 5"/>
            <p:cNvSpPr txBox="1">
              <a:spLocks noChangeArrowheads="1"/>
            </p:cNvSpPr>
            <p:nvPr/>
          </p:nvSpPr>
          <p:spPr bwMode="auto">
            <a:xfrm>
              <a:off x="228600" y="1138534"/>
              <a:ext cx="3657600" cy="46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Study 2</a:t>
              </a:r>
              <a:endParaRPr lang="en-US" altLang="en-US" sz="2400" dirty="0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28600" y="1600552"/>
              <a:ext cx="3657600" cy="1791468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en-US" dirty="0">
                  <a:solidFill>
                    <a:schemeClr val="tx2"/>
                  </a:solidFill>
                  <a:cs typeface="Arial" charset="0"/>
                </a:rPr>
                <a:t>Do you consider yourself to be: </a:t>
              </a:r>
            </a:p>
            <a:p>
              <a:pPr>
                <a:defRPr/>
              </a:pP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Heterosexual </a:t>
              </a:r>
              <a:r>
                <a:rPr lang="en-US" altLang="en-US" sz="1600" dirty="0">
                  <a:solidFill>
                    <a:schemeClr val="tx1"/>
                  </a:solidFill>
                  <a:cs typeface="Arial" charset="0"/>
                </a:rPr>
                <a:t>or </a:t>
              </a: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straight</a:t>
              </a:r>
            </a:p>
            <a:p>
              <a:pPr>
                <a:defRPr/>
              </a:pP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Gay</a:t>
              </a:r>
              <a:endParaRPr lang="en-US" altLang="en-US" sz="1600" dirty="0">
                <a:solidFill>
                  <a:schemeClr val="tx1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Lesbian</a:t>
              </a:r>
              <a:endParaRPr lang="en-US" altLang="en-US" sz="1600" dirty="0">
                <a:solidFill>
                  <a:schemeClr val="tx1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Bisexual</a:t>
              </a:r>
              <a:endParaRPr lang="en-US" altLang="en-US" sz="1600" dirty="0">
                <a:solidFill>
                  <a:schemeClr val="tx1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altLang="en-US" sz="1600" dirty="0" smtClean="0">
                  <a:solidFill>
                    <a:schemeClr val="tx1"/>
                  </a:solidFill>
                  <a:cs typeface="Arial" charset="0"/>
                </a:rPr>
                <a:t>Other </a:t>
              </a:r>
              <a:r>
                <a:rPr lang="en-US" altLang="en-US" sz="1600" dirty="0">
                  <a:solidFill>
                    <a:schemeClr val="tx1"/>
                  </a:solidFill>
                  <a:cs typeface="Arial" charset="0"/>
                </a:rPr>
                <a:t>[textbox]</a:t>
              </a:r>
            </a:p>
            <a:p>
              <a:pPr>
                <a:defRPr/>
              </a:pPr>
              <a:endParaRPr lang="en-US" altLang="en-US" sz="160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32773" name="Group 13"/>
          <p:cNvGrpSpPr>
            <a:grpSpLocks/>
          </p:cNvGrpSpPr>
          <p:nvPr/>
        </p:nvGrpSpPr>
        <p:grpSpPr bwMode="auto">
          <a:xfrm>
            <a:off x="4724400" y="1176338"/>
            <a:ext cx="3962400" cy="2862262"/>
            <a:chOff x="228600" y="1138535"/>
            <a:chExt cx="3657600" cy="2862322"/>
          </a:xfrm>
        </p:grpSpPr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228600" y="1138535"/>
              <a:ext cx="3657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Study 3</a:t>
              </a:r>
              <a:endParaRPr lang="en-US" altLang="en-US" sz="2400" dirty="0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8600" y="1600507"/>
              <a:ext cx="3657600" cy="2400350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</a:rPr>
                <a:t>Which of the following commonly used terms </a:t>
              </a:r>
              <a:r>
                <a:rPr lang="en-US" u="sng" dirty="0">
                  <a:solidFill>
                    <a:schemeClr val="tx2"/>
                  </a:solidFill>
                </a:rPr>
                <a:t>best describes</a:t>
              </a:r>
              <a:r>
                <a:rPr lang="en-US" dirty="0">
                  <a:solidFill>
                    <a:schemeClr val="tx2"/>
                  </a:solidFill>
                </a:rPr>
                <a:t> your sexual orientation?</a:t>
              </a:r>
            </a:p>
            <a:p>
              <a:pPr>
                <a:defRPr/>
              </a:pPr>
              <a:r>
                <a:rPr lang="en-US" sz="1600" dirty="0" smtClean="0"/>
                <a:t>Straight/heterosexual </a:t>
              </a:r>
              <a:r>
                <a:rPr lang="en-US" sz="1600" dirty="0"/>
                <a:t>(not gay)</a:t>
              </a:r>
            </a:p>
            <a:p>
              <a:pPr>
                <a:defRPr/>
              </a:pPr>
              <a:r>
                <a:rPr lang="en-US" sz="1600" dirty="0" smtClean="0"/>
                <a:t>Gay</a:t>
              </a:r>
              <a:r>
                <a:rPr lang="en-US" sz="1600" dirty="0"/>
                <a:t>, lesbian, or homosexual</a:t>
              </a:r>
            </a:p>
            <a:p>
              <a:pPr>
                <a:defRPr/>
              </a:pPr>
              <a:r>
                <a:rPr lang="en-US" sz="1600" dirty="0" smtClean="0"/>
                <a:t>Bisexual</a:t>
              </a:r>
              <a:endParaRPr lang="en-US" sz="1600" dirty="0"/>
            </a:p>
            <a:p>
              <a:pPr>
                <a:defRPr/>
              </a:pPr>
              <a:r>
                <a:rPr lang="en-US" sz="1600" dirty="0" smtClean="0"/>
                <a:t>Asexual </a:t>
              </a:r>
              <a:r>
                <a:rPr lang="en-US" sz="1600" dirty="0"/>
                <a:t>(I am not sexually attracted to others)</a:t>
              </a:r>
            </a:p>
            <a:p>
              <a:pPr>
                <a:defRPr/>
              </a:pPr>
              <a:r>
                <a:rPr lang="en-US" sz="1600" dirty="0" smtClean="0"/>
                <a:t>Other</a:t>
              </a:r>
              <a:r>
                <a:rPr lang="en-US" sz="1600" dirty="0"/>
                <a:t>, please describe [textbox]</a:t>
              </a:r>
            </a:p>
          </p:txBody>
        </p:sp>
      </p:grpSp>
      <p:grpSp>
        <p:nvGrpSpPr>
          <p:cNvPr id="32774" name="Group 20"/>
          <p:cNvGrpSpPr>
            <a:grpSpLocks/>
          </p:cNvGrpSpPr>
          <p:nvPr/>
        </p:nvGrpSpPr>
        <p:grpSpPr bwMode="auto">
          <a:xfrm>
            <a:off x="4191000" y="4246563"/>
            <a:ext cx="3962400" cy="2078037"/>
            <a:chOff x="228600" y="1138535"/>
            <a:chExt cx="3657600" cy="2008473"/>
          </a:xfrm>
        </p:grpSpPr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228600" y="1138535"/>
              <a:ext cx="3657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Study 4</a:t>
              </a:r>
              <a:endParaRPr lang="en-US" altLang="en-US" sz="2400" dirty="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28600" y="1600376"/>
              <a:ext cx="3657600" cy="154663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Do you consider yourself to be…</a:t>
              </a:r>
            </a:p>
            <a:p>
              <a:pPr>
                <a:defRPr/>
              </a:pPr>
              <a:r>
                <a:rPr lang="en-US" sz="1600" dirty="0"/>
                <a:t>Heterosexual or straight </a:t>
              </a:r>
            </a:p>
            <a:p>
              <a:pPr>
                <a:defRPr/>
              </a:pPr>
              <a:r>
                <a:rPr lang="en-US" sz="1600" dirty="0"/>
                <a:t>Gay </a:t>
              </a:r>
            </a:p>
            <a:p>
              <a:pPr>
                <a:defRPr/>
              </a:pPr>
              <a:r>
                <a:rPr lang="en-US" sz="1600" dirty="0"/>
                <a:t>Lesbian </a:t>
              </a:r>
            </a:p>
            <a:p>
              <a:pPr>
                <a:defRPr/>
              </a:pPr>
              <a:r>
                <a:rPr lang="en-US" sz="1600" dirty="0"/>
                <a:t>Bisexual </a:t>
              </a:r>
            </a:p>
            <a:p>
              <a:pPr>
                <a:defRPr/>
              </a:pPr>
              <a:r>
                <a:rPr lang="en-US" sz="1600" dirty="0"/>
                <a:t>Other, please specify [textbox]</a:t>
              </a:r>
              <a:endParaRPr lang="en-US" altLang="en-US" sz="1600" dirty="0"/>
            </a:p>
          </p:txBody>
        </p:sp>
      </p:grpSp>
      <p:grpSp>
        <p:nvGrpSpPr>
          <p:cNvPr id="32784" name="Group 7"/>
          <p:cNvGrpSpPr>
            <a:grpSpLocks/>
          </p:cNvGrpSpPr>
          <p:nvPr/>
        </p:nvGrpSpPr>
        <p:grpSpPr bwMode="auto">
          <a:xfrm>
            <a:off x="838200" y="990600"/>
            <a:ext cx="3581400" cy="2071688"/>
            <a:chOff x="149087" y="1138535"/>
            <a:chExt cx="3737113" cy="2242537"/>
          </a:xfrm>
        </p:grpSpPr>
        <p:sp>
          <p:nvSpPr>
            <p:cNvPr id="32785" name="Text Box 5"/>
            <p:cNvSpPr txBox="1">
              <a:spLocks noChangeArrowheads="1"/>
            </p:cNvSpPr>
            <p:nvPr/>
          </p:nvSpPr>
          <p:spPr bwMode="auto">
            <a:xfrm>
              <a:off x="228600" y="1138535"/>
              <a:ext cx="3657600" cy="429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Pew’s Wording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9087" y="1600790"/>
              <a:ext cx="3657600" cy="178028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tx2"/>
                  </a:solidFill>
                </a:rPr>
                <a:t>Do you consider yourself to be…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1 Heterosexual or straight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2 Gay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3 Lesbian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4 Bisexual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Thought Piece </a:t>
            </a:r>
            <a:r>
              <a:rPr lang="en-US" dirty="0"/>
              <a:t>i</a:t>
            </a:r>
            <a:r>
              <a:rPr lang="en-US" dirty="0" smtClean="0"/>
              <a:t>n the Huffington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1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8778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8874125" y="6638925"/>
            <a:ext cx="244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3B89709C-FE7F-4AE0-A5C2-E9F9BB31C213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900"/>
          </a:p>
        </p:txBody>
      </p:sp>
      <p:sp>
        <p:nvSpPr>
          <p:cNvPr id="33795" name="Rectangle 14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About GfK’s Government &amp; Academic Research Team</a:t>
            </a:r>
          </a:p>
        </p:txBody>
      </p:sp>
      <p:sp>
        <p:nvSpPr>
          <p:cNvPr id="12292" name="Rectangle 14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Knowledge Networks (then “</a:t>
            </a:r>
            <a:r>
              <a:rPr lang="en-US" dirty="0" err="1" smtClean="0"/>
              <a:t>InterSurvey</a:t>
            </a:r>
            <a:r>
              <a:rPr lang="en-US" dirty="0" smtClean="0"/>
              <a:t>’’) was founded in 1998 in Menlo Park, CA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KnowledgePanel recruitment started in summer 1999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First federally funded studies in early 2000</a:t>
            </a:r>
          </a:p>
          <a:p>
            <a:pPr marL="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Knowledge Networks acquired by GfK Custom Research in January 2012</a:t>
            </a:r>
          </a:p>
          <a:p>
            <a:pPr marL="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GfK’s Government &amp; Academic Research and Sampling Statistics (legacy Knowledge Networks) includes: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More than 40 experienced staff members in Palo Alto CA, Chicago IL, Washington DC, and New York NY.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Conducts approximately 40 online surveys a month for major universities, government agencies, and non-profit organizations, with a broad mix of KnowledgePanel studies, custom online surveys using cross-sectional samples, and custom panel studies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Sampling Statistics staff are integrated organizationally with the Government &amp; Academic Research staff, bringing sampling and weighting expertise into each study </a:t>
            </a:r>
          </a:p>
          <a:p>
            <a:pPr marL="179025" lvl="3" indent="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 Closely connected to KnowledgePanel Operations</a:t>
            </a:r>
          </a:p>
          <a:p>
            <a:pPr marL="179025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79025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075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85800"/>
            <a:ext cx="896143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Developing a Weighting Solution for Pew Research Survey on the LGB Population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96300" cy="533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/>
              <a:t>Pew study to survey a representative sample of LGB adults. 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 smtClean="0"/>
              <a:t>	 Issue </a:t>
            </a:r>
            <a:r>
              <a:rPr lang="en-US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/>
              <a:t> Absence of definitive benchmarks for the LGB population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For most populations without external benchmarks, GfK weights KnowledgePanel to Census demographic benchmarks and lets the proportions of the study population demographics form the benchmarks</a:t>
            </a:r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800" dirty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800" dirty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1800" dirty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1800" dirty="0" smtClean="0"/>
              <a:t>Problem:   We could not rely on the KnowledgePanel profile data to establish the population benchmarks for the LGBT population.</a:t>
            </a:r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dirty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dirty="0" smtClean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dirty="0" smtClean="0"/>
          </a:p>
          <a:p>
            <a:pPr lvl="2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LGB Status:  Unreliability in Measuring LGB Status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96300" cy="53292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We </a:t>
            </a:r>
            <a:r>
              <a:rPr lang="en-US" altLang="en-US" sz="1800" dirty="0"/>
              <a:t>observed some unreliability in the survey responses to the LGBT eligibility question</a:t>
            </a:r>
            <a:r>
              <a:rPr lang="en-US" altLang="en-US" sz="1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online sample consisted of KnowledgePanelists previously profiled to have </a:t>
            </a:r>
            <a:r>
              <a:rPr lang="en-US" altLang="en-US" sz="1800" dirty="0" smtClean="0"/>
              <a:t>LGB </a:t>
            </a:r>
            <a:r>
              <a:rPr lang="en-US" altLang="en-US" sz="1800" dirty="0"/>
              <a:t>status.  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Of </a:t>
            </a:r>
            <a:r>
              <a:rPr lang="en-US" altLang="en-US" sz="1800" dirty="0"/>
              <a:t>those Pew survey respondents interviewed, </a:t>
            </a:r>
            <a:r>
              <a:rPr lang="en-US" altLang="en-US" sz="1800" u="sng" dirty="0"/>
              <a:t>almost 15% did not confirm their </a:t>
            </a:r>
            <a:r>
              <a:rPr lang="en-US" altLang="en-US" sz="1800" u="sng" dirty="0" smtClean="0"/>
              <a:t>LGB </a:t>
            </a:r>
            <a:r>
              <a:rPr lang="en-US" altLang="en-US" sz="1800" u="sng" dirty="0"/>
              <a:t>status in the Pew </a:t>
            </a:r>
            <a:r>
              <a:rPr lang="en-US" altLang="en-US" sz="1800" u="sng" dirty="0" smtClean="0"/>
              <a:t>Survey</a:t>
            </a:r>
            <a:r>
              <a:rPr lang="en-US" altLang="en-US" sz="1800" dirty="0" smtClean="0"/>
              <a:t>.  Why?  Bisexuals less likely to re-confirm; Pew used a different screening question (no “Other, please specify” response option).</a:t>
            </a:r>
            <a:endParaRPr lang="en-US" altLang="en-US" sz="1800" u="sng" dirty="0"/>
          </a:p>
          <a:p>
            <a:pPr lvl="2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lvl="2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So what did we do?</a:t>
            </a:r>
          </a:p>
          <a:p>
            <a:pPr lvl="2" indent="0" eaLnBrk="1" hangingPunct="1">
              <a:lnSpc>
                <a:spcPct val="90000"/>
              </a:lnSpc>
              <a:buNone/>
            </a:pPr>
            <a:endParaRPr lang="en-US" altLang="en-US" sz="1800" dirty="0" smtClean="0"/>
          </a:p>
          <a:p>
            <a:pPr lvl="2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We </a:t>
            </a:r>
            <a:r>
              <a:rPr lang="en-US" altLang="en-US" sz="1800" dirty="0"/>
              <a:t>made the assumption that some respondents to the KnowledgePanel </a:t>
            </a:r>
            <a:r>
              <a:rPr lang="en-US" altLang="en-US" sz="1800" dirty="0" smtClean="0"/>
              <a:t>profile </a:t>
            </a:r>
            <a:r>
              <a:rPr lang="en-US" altLang="en-US" sz="1800" dirty="0"/>
              <a:t>survey were not in fact </a:t>
            </a:r>
            <a:r>
              <a:rPr lang="en-US" altLang="en-US" sz="1800" dirty="0" smtClean="0"/>
              <a:t>LGB persons, even </a:t>
            </a:r>
            <a:r>
              <a:rPr lang="en-US" altLang="en-US" sz="1800" dirty="0"/>
              <a:t>though they had previously had answered they were.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GfK then identified </a:t>
            </a:r>
            <a:r>
              <a:rPr lang="en-US" altLang="en-US" sz="2000" dirty="0"/>
              <a:t>the most important </a:t>
            </a:r>
            <a:r>
              <a:rPr lang="en-US" altLang="en-US" sz="2000" dirty="0" smtClean="0"/>
              <a:t>predictors for these “false positive” instances where respondents failed to confirm their LGB status in the Pew survey. </a:t>
            </a:r>
          </a:p>
        </p:txBody>
      </p:sp>
    </p:spTree>
    <p:extLst>
      <p:ext uri="{BB962C8B-B14F-4D97-AF65-F5344CB8AC3E}">
        <p14:creationId xmlns:p14="http://schemas.microsoft.com/office/powerpoint/2010/main" val="258986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Weighting solutions: </a:t>
            </a:r>
            <a:r>
              <a:rPr lang="en-US" altLang="en-US" smtClean="0">
                <a:cs typeface="Arial" pitchFamily="34" charset="0"/>
              </a:rPr>
              <a:t>Pew’s custom benchmarks</a:t>
            </a:r>
            <a:endParaRPr lang="en-US" altLang="en-US" smtClean="0"/>
          </a:p>
        </p:txBody>
      </p:sp>
      <p:graphicFrame>
        <p:nvGraphicFramePr>
          <p:cNvPr id="8" name="Group 213"/>
          <p:cNvGraphicFramePr>
            <a:graphicFrameLocks noGrp="1"/>
          </p:cNvGraphicFramePr>
          <p:nvPr>
            <p:ph sz="half" idx="1"/>
          </p:nvPr>
        </p:nvGraphicFramePr>
        <p:xfrm>
          <a:off x="5334000" y="1828800"/>
          <a:ext cx="2286000" cy="10810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0654"/>
                <a:gridCol w="855346"/>
              </a:tblGrid>
              <a:tr h="47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Misclassified</a:t>
                      </a:r>
                    </a:p>
                  </a:txBody>
                  <a:tcPr marT="45695" marB="45695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7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695" marB="45695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85.2%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7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Group 213"/>
          <p:cNvGraphicFramePr>
            <a:graphicFrameLocks/>
          </p:cNvGraphicFramePr>
          <p:nvPr/>
        </p:nvGraphicFramePr>
        <p:xfrm>
          <a:off x="3276600" y="3308350"/>
          <a:ext cx="2514600" cy="12668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3720"/>
                <a:gridCol w="940880"/>
              </a:tblGrid>
              <a:tr h="3284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 college or higher</a:t>
                      </a:r>
                    </a:p>
                  </a:txBody>
                  <a:tcPr marT="45746" marB="45746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28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Misclassified</a:t>
                      </a: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9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88.9%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9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6" marB="45746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Group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42647"/>
              </p:ext>
            </p:extLst>
          </p:nvPr>
        </p:nvGraphicFramePr>
        <p:xfrm>
          <a:off x="6858000" y="3352800"/>
          <a:ext cx="2133600" cy="12705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35277"/>
                <a:gridCol w="798323"/>
              </a:tblGrid>
              <a:tr h="3152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or less</a:t>
                      </a:r>
                    </a:p>
                  </a:txBody>
                  <a:tcPr marT="45710" marB="45710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1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Misclassified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68.2%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</a:rPr>
                        <a:t>32.0%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Group 213"/>
          <p:cNvGraphicFramePr>
            <a:graphicFrameLocks/>
          </p:cNvGraphicFramePr>
          <p:nvPr/>
        </p:nvGraphicFramePr>
        <p:xfrm>
          <a:off x="2057400" y="4992688"/>
          <a:ext cx="2209800" cy="12400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2966"/>
                <a:gridCol w="826834"/>
              </a:tblGrid>
              <a:tr h="3152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18-59 years old</a:t>
                      </a:r>
                    </a:p>
                  </a:txBody>
                  <a:tcPr marT="45710" marB="45710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1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Misclassified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90.7%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Group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31139"/>
              </p:ext>
            </p:extLst>
          </p:nvPr>
        </p:nvGraphicFramePr>
        <p:xfrm>
          <a:off x="5422900" y="4992688"/>
          <a:ext cx="2286000" cy="12705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0654"/>
                <a:gridCol w="855346"/>
              </a:tblGrid>
              <a:tr h="3152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60+ years old</a:t>
                      </a:r>
                    </a:p>
                  </a:txBody>
                  <a:tcPr marT="45710" marB="45710"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1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Misclassified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83.6%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</a:rPr>
                        <a:t>16.4%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>
            <a:stCxn id="8" idx="2"/>
          </p:cNvCxnSpPr>
          <p:nvPr/>
        </p:nvCxnSpPr>
        <p:spPr>
          <a:xfrm>
            <a:off x="6477000" y="2909887"/>
            <a:ext cx="0" cy="36671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7300" y="3276600"/>
            <a:ext cx="2971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>
            <a:off x="4533900" y="4575176"/>
            <a:ext cx="0" cy="417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0"/>
            <a:endCxn id="12" idx="0"/>
          </p:cNvCxnSpPr>
          <p:nvPr/>
        </p:nvCxnSpPr>
        <p:spPr>
          <a:xfrm>
            <a:off x="3162300" y="4992688"/>
            <a:ext cx="3403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53" name="Rectangle 21510"/>
          <p:cNvSpPr>
            <a:spLocks noChangeArrowheads="1"/>
          </p:cNvSpPr>
          <p:nvPr/>
        </p:nvSpPr>
        <p:spPr bwMode="auto">
          <a:xfrm>
            <a:off x="228600" y="990600"/>
            <a:ext cx="472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Some groups </a:t>
            </a:r>
            <a:r>
              <a:rPr lang="en-US" altLang="en-US" u="sng" dirty="0" smtClean="0"/>
              <a:t>were less likely to confirm </a:t>
            </a:r>
            <a:r>
              <a:rPr lang="en-US" altLang="en-US" dirty="0" smtClean="0"/>
              <a:t>their LGB status in the Pew Survey: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Persons with less than High School education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Persons age 60 and older who have Some College +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" name="Oval 1"/>
          <p:cNvSpPr/>
          <p:nvPr/>
        </p:nvSpPr>
        <p:spPr bwMode="gray">
          <a:xfrm>
            <a:off x="7924800" y="4191000"/>
            <a:ext cx="1219200" cy="59293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gray">
          <a:xfrm>
            <a:off x="6578600" y="5867400"/>
            <a:ext cx="1219200" cy="59293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9"/>
          <p:cNvSpPr>
            <a:spLocks noChangeArrowheads="1"/>
          </p:cNvSpPr>
          <p:nvPr/>
        </p:nvSpPr>
        <p:spPr bwMode="auto">
          <a:xfrm>
            <a:off x="0" y="529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9100"/>
            <a:ext cx="7677150" cy="6477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Path to Calculating Population Benchmarks for the LGB Pop</a:t>
            </a:r>
          </a:p>
        </p:txBody>
      </p:sp>
      <p:graphicFrame>
        <p:nvGraphicFramePr>
          <p:cNvPr id="23644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58273"/>
              </p:ext>
            </p:extLst>
          </p:nvPr>
        </p:nvGraphicFramePr>
        <p:xfrm>
          <a:off x="609600" y="1447800"/>
          <a:ext cx="8229600" cy="4038601"/>
        </p:xfrm>
        <a:graphic>
          <a:graphicData uri="http://schemas.openxmlformats.org/drawingml/2006/table">
            <a:tbl>
              <a:tblPr/>
              <a:tblGrid>
                <a:gridCol w="2260879"/>
                <a:gridCol w="1989574"/>
                <a:gridCol w="2053071"/>
                <a:gridCol w="1926076"/>
              </a:tblGrid>
              <a:tr h="196682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Benchmarks from KnowledgePanel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BEFORE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 Weighting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Benchmarks from KnowledgePanel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Demographic Weighting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FINAL Population Benchmarks after all Corrections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15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Less than High School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9.1%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17.4%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14.9%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8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School Grad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19.1%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27.6%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23.6%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8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Some college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30.1%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33.3%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8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Bachelor or higher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32.3%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24.9%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28.3%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700" y="5600700"/>
            <a:ext cx="8305800" cy="1104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Weighting had significant impacts on our estimates of the true population characteristics of the LGB population.  </a:t>
            </a:r>
          </a:p>
          <a:p>
            <a:pPr>
              <a:spcBef>
                <a:spcPts val="300"/>
              </a:spcBef>
            </a:pPr>
            <a:r>
              <a:rPr lang="en-US" sz="1600" i="1" dirty="0" smtClean="0"/>
              <a:t>Weighting has the effect of bringing down the share of the LGB population that has a college degree</a:t>
            </a:r>
          </a:p>
        </p:txBody>
      </p:sp>
    </p:spTree>
    <p:extLst>
      <p:ext uri="{BB962C8B-B14F-4D97-AF65-F5344CB8AC3E}">
        <p14:creationId xmlns:p14="http://schemas.microsoft.com/office/powerpoint/2010/main" val="4621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9"/>
          <p:cNvSpPr>
            <a:spLocks noChangeArrowheads="1"/>
          </p:cNvSpPr>
          <p:nvPr/>
        </p:nvSpPr>
        <p:spPr bwMode="auto">
          <a:xfrm>
            <a:off x="0" y="529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9100"/>
            <a:ext cx="7677150" cy="6477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Path to Calculating Population Benchmarks for the LGB Pop</a:t>
            </a:r>
          </a:p>
        </p:txBody>
      </p:sp>
      <p:graphicFrame>
        <p:nvGraphicFramePr>
          <p:cNvPr id="236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64149"/>
              </p:ext>
            </p:extLst>
          </p:nvPr>
        </p:nvGraphicFramePr>
        <p:xfrm>
          <a:off x="228599" y="1447800"/>
          <a:ext cx="8686800" cy="4294383"/>
        </p:xfrm>
        <a:graphic>
          <a:graphicData uri="http://schemas.openxmlformats.org/drawingml/2006/table">
            <a:tbl>
              <a:tblPr/>
              <a:tblGrid>
                <a:gridCol w="1981201"/>
                <a:gridCol w="2682239"/>
                <a:gridCol w="2011680"/>
                <a:gridCol w="2011680"/>
              </a:tblGrid>
              <a:tr h="13570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Gender/Age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Benchmarks from KnowledgePanel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BEFORE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 Weighting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Benchmarks from KnowledgePanel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Demographic Weighting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FINAL Population Benchmarks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1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18-29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9.7%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11.8%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30-44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16.3%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16.9%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45-59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12.2%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15.0%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60+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18-29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19.9%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18.9%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30-44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13.2%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13.5%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45-59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11.6%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10.2%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60+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6.4%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6.0%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867400"/>
            <a:ext cx="8305800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/>
              <a:t>Weighting had significant impacts on our estimates of the true population characteristics of the LGB population.  </a:t>
            </a:r>
            <a:r>
              <a:rPr lang="en-US" sz="1600" i="1" dirty="0" smtClean="0"/>
              <a:t>Before weighting, 3 out of 10 LGB adults were female, age 18-29.  After weighting, our point estimate is under 2 out of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6705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Confirmation Rates of LGB Status (“Reliability”)</a:t>
            </a:r>
          </a:p>
        </p:txBody>
      </p:sp>
      <p:sp>
        <p:nvSpPr>
          <p:cNvPr id="48131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graphicFrame>
        <p:nvGraphicFramePr>
          <p:cNvPr id="3188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79905"/>
              </p:ext>
            </p:extLst>
          </p:nvPr>
        </p:nvGraphicFramePr>
        <p:xfrm>
          <a:off x="533400" y="1600200"/>
          <a:ext cx="8077200" cy="2723495"/>
        </p:xfrm>
        <a:graphic>
          <a:graphicData uri="http://schemas.openxmlformats.org/drawingml/2006/table">
            <a:tbl>
              <a:tblPr/>
              <a:tblGrid>
                <a:gridCol w="3923577"/>
                <a:gridCol w="1009650"/>
                <a:gridCol w="1009650"/>
                <a:gridCol w="1124673"/>
                <a:gridCol w="1009650"/>
              </a:tblGrid>
              <a:tr h="72043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Pew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 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 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 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0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2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Heterosexual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0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Gay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91%*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94%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0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Lesbian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88%*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0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Bisexual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67%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77%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79%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76%</a:t>
                      </a:r>
                    </a:p>
                  </a:txBody>
                  <a:tcPr marL="77356" marR="77356"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223" name="Rectangle 212"/>
          <p:cNvSpPr>
            <a:spLocks noChangeArrowheads="1"/>
          </p:cNvSpPr>
          <p:nvPr/>
        </p:nvSpPr>
        <p:spPr bwMode="gray">
          <a:xfrm>
            <a:off x="571500" y="4495800"/>
            <a:ext cx="8153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dirty="0"/>
              <a:t>*Gay and Lesbian respondents who selected “Gay, lesbian, or homosexual” were considered to have reconfirmed their sexual orientation.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" y="5181600"/>
            <a:ext cx="8305800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High reliability rates for Time 1 versus Time 2 LGB status responses, with notable exception of bisexual group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21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Blending Probability and Non-Probability Online Samples for Online Surveys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Improving Survey Estimates through “Calibration Weighting”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130300"/>
            <a:ext cx="8567737" cy="523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rgbClr val="0D649F"/>
                </a:solidFill>
              </a:rPr>
              <a:t>Useful in blended-sample surveys combining probability and non-probability online samples</a:t>
            </a:r>
          </a:p>
          <a:p>
            <a:pPr eaLnBrk="1" hangingPunct="1"/>
            <a:r>
              <a:rPr lang="en-US" altLang="en-US" b="1" dirty="0" smtClean="0">
                <a:solidFill>
                  <a:srgbClr val="0D649F"/>
                </a:solidFill>
              </a:rPr>
              <a:t>Combines data from different sources and uses estimates from one source as “benchmarks” to “calibrate” the non-probability survey data.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400" dirty="0" smtClean="0"/>
              <a:t>     </a:t>
            </a:r>
            <a:r>
              <a:rPr lang="en-US" altLang="en-US" dirty="0" smtClean="0"/>
              <a:t>Integrates auxiliary information irrespective of relationship to other variables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          </a:t>
            </a:r>
            <a:r>
              <a:rPr lang="en-US" altLang="en-US" i="1" dirty="0" smtClean="0"/>
              <a:t>(</a:t>
            </a:r>
            <a:r>
              <a:rPr lang="en-US" altLang="en-US" i="1" dirty="0" err="1" smtClean="0"/>
              <a:t>Reuda</a:t>
            </a:r>
            <a:r>
              <a:rPr lang="en-US" altLang="en-US" i="1" dirty="0" smtClean="0"/>
              <a:t> et al. 2007)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     Reduction of bias (non-response, coverage, measurement error)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          </a:t>
            </a:r>
            <a:r>
              <a:rPr lang="en-US" altLang="en-US" i="1" dirty="0" smtClean="0"/>
              <a:t>(</a:t>
            </a:r>
            <a:r>
              <a:rPr lang="en-US" altLang="en-US" i="1" dirty="0" err="1" smtClean="0"/>
              <a:t>Kott</a:t>
            </a:r>
            <a:r>
              <a:rPr lang="en-US" altLang="en-US" i="1" dirty="0" smtClean="0"/>
              <a:t> 2006; Skinner 1999)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     Efficient for limited time-frames, resources (a lower analyst burden)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     Can be used for any variable of interest if: </a:t>
            </a:r>
          </a:p>
          <a:p>
            <a:pPr lvl="4" eaLnBrk="1" hangingPunct="1">
              <a:lnSpc>
                <a:spcPct val="125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differential </a:t>
            </a:r>
            <a:r>
              <a:rPr lang="en-US" altLang="en-US" u="sng" dirty="0" smtClean="0">
                <a:solidFill>
                  <a:schemeClr val="tx2"/>
                </a:solidFill>
              </a:rPr>
              <a:t>mode effects</a:t>
            </a:r>
            <a:r>
              <a:rPr lang="en-US" altLang="en-US" dirty="0" smtClean="0">
                <a:solidFill>
                  <a:schemeClr val="tx2"/>
                </a:solidFill>
              </a:rPr>
              <a:t> are avoided</a:t>
            </a:r>
          </a:p>
          <a:p>
            <a:pPr lvl="4" eaLnBrk="1" hangingPunct="1">
              <a:lnSpc>
                <a:spcPct val="125000"/>
              </a:lnSpc>
            </a:pPr>
            <a:r>
              <a:rPr lang="en-US" altLang="en-US" u="sng" dirty="0" smtClean="0">
                <a:solidFill>
                  <a:schemeClr val="tx2"/>
                </a:solidFill>
              </a:rPr>
              <a:t>opt-in sample uses quotas</a:t>
            </a:r>
            <a:r>
              <a:rPr lang="en-US" altLang="en-US" dirty="0" smtClean="0">
                <a:solidFill>
                  <a:schemeClr val="tx2"/>
                </a:solidFill>
              </a:rPr>
              <a:t> to control for demos and impact on weights</a:t>
            </a:r>
          </a:p>
          <a:p>
            <a:pPr lvl="4" eaLnBrk="1" hangingPunct="1">
              <a:lnSpc>
                <a:spcPct val="125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identified characteristics </a:t>
            </a:r>
            <a:r>
              <a:rPr lang="en-US" altLang="en-US" u="sng" dirty="0" smtClean="0">
                <a:solidFill>
                  <a:schemeClr val="tx2"/>
                </a:solidFill>
              </a:rPr>
              <a:t>differentiate opt-in from probability samples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en-US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en-US" sz="1400" dirty="0" smtClean="0"/>
          </a:p>
          <a:p>
            <a:pPr eaLnBrk="1" hangingPunct="1"/>
            <a:endParaRPr lang="en-US" altLang="en-US" sz="1600" dirty="0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6B8826F5-3880-4247-9450-B589EBE423AC}" type="slidenum">
              <a:rPr lang="en-US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4096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96900" y="0"/>
            <a:ext cx="8547100" cy="1063625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400" dirty="0" smtClean="0"/>
              <a:t>What is Calibration Weighting?</a:t>
            </a:r>
          </a:p>
        </p:txBody>
      </p:sp>
      <p:pic>
        <p:nvPicPr>
          <p:cNvPr id="4102" name="Picture 6" descr="C:\Users\cdisogra\AppData\Local\Microsoft\Windows\Temporary Internet Files\Content.IE5\80PDJM6W\MC9004331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3263"/>
            <a:ext cx="393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5350" y="5676900"/>
            <a:ext cx="7543800" cy="677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00" dirty="0" err="1">
                <a:latin typeface="Arial" charset="0"/>
                <a:cs typeface="+mn-cs"/>
              </a:rPr>
              <a:t>Rueda</a:t>
            </a:r>
            <a:r>
              <a:rPr lang="en-US" sz="1000" dirty="0">
                <a:latin typeface="Arial" charset="0"/>
                <a:cs typeface="+mn-cs"/>
              </a:rPr>
              <a:t>, M., et al. (2007). Estimation of the distribution function with calibration methods. </a:t>
            </a:r>
            <a:r>
              <a:rPr lang="en-US" sz="1000" i="1" dirty="0">
                <a:latin typeface="Arial" charset="0"/>
                <a:cs typeface="+mn-cs"/>
              </a:rPr>
              <a:t>J Stat Plan Inference</a:t>
            </a:r>
            <a:r>
              <a:rPr lang="en-US" sz="1000" dirty="0">
                <a:latin typeface="Arial" charset="0"/>
                <a:cs typeface="+mn-cs"/>
              </a:rPr>
              <a:t> 137(2): 435–448.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00" dirty="0" err="1">
                <a:latin typeface="Arial" charset="0"/>
                <a:cs typeface="+mn-cs"/>
              </a:rPr>
              <a:t>Kott</a:t>
            </a:r>
            <a:r>
              <a:rPr lang="en-US" sz="1000" dirty="0">
                <a:latin typeface="Arial" charset="0"/>
                <a:cs typeface="+mn-cs"/>
              </a:rPr>
              <a:t>, P. (2006). Using calibration weighting to adjust for </a:t>
            </a:r>
            <a:r>
              <a:rPr lang="en-US" sz="1000" dirty="0" err="1">
                <a:latin typeface="Arial" charset="0"/>
                <a:cs typeface="+mn-cs"/>
              </a:rPr>
              <a:t>nonresponse</a:t>
            </a:r>
            <a:r>
              <a:rPr lang="en-US" sz="1000" dirty="0">
                <a:latin typeface="Arial" charset="0"/>
                <a:cs typeface="+mn-cs"/>
              </a:rPr>
              <a:t> and coverage errors. </a:t>
            </a:r>
            <a:r>
              <a:rPr lang="en-US" sz="1000" i="1" dirty="0">
                <a:latin typeface="Arial" charset="0"/>
                <a:cs typeface="+mn-cs"/>
              </a:rPr>
              <a:t>Survey Methodology</a:t>
            </a:r>
            <a:r>
              <a:rPr lang="en-US" sz="1000" dirty="0">
                <a:latin typeface="Arial" charset="0"/>
                <a:cs typeface="+mn-cs"/>
              </a:rPr>
              <a:t>, 133–142.</a:t>
            </a:r>
          </a:p>
          <a:p>
            <a:pPr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1000" dirty="0">
                <a:latin typeface="Arial" charset="0"/>
                <a:cs typeface="+mn-cs"/>
              </a:rPr>
              <a:t>Skinner, C.J. (1999). Calibration weighting and non-sampling errors. </a:t>
            </a:r>
            <a:r>
              <a:rPr lang="en-US" sz="1000" i="1" dirty="0">
                <a:latin typeface="Arial" charset="0"/>
                <a:cs typeface="+mn-cs"/>
              </a:rPr>
              <a:t>Research in Official Statistics</a:t>
            </a:r>
            <a:r>
              <a:rPr lang="en-US" sz="1000" dirty="0">
                <a:latin typeface="Arial" charset="0"/>
                <a:cs typeface="+mn-cs"/>
              </a:rPr>
              <a:t>, </a:t>
            </a:r>
            <a:r>
              <a:rPr lang="en-US" sz="1000" i="1" dirty="0">
                <a:latin typeface="Arial" charset="0"/>
                <a:cs typeface="+mn-cs"/>
              </a:rPr>
              <a:t>2, </a:t>
            </a:r>
            <a:r>
              <a:rPr lang="en-US" sz="1000" dirty="0">
                <a:latin typeface="Arial" charset="0"/>
                <a:cs typeface="+mn-cs"/>
              </a:rPr>
              <a:t>33-43.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219950" cy="654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Calibration: Study 2 of Lower-Income LGB for ACA Roll-Out</a:t>
            </a:r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73872"/>
              </p:ext>
            </p:extLst>
          </p:nvPr>
        </p:nvGraphicFramePr>
        <p:xfrm>
          <a:off x="228600" y="990600"/>
          <a:ext cx="8610600" cy="2029137"/>
        </p:xfrm>
        <a:graphic>
          <a:graphicData uri="http://schemas.openxmlformats.org/drawingml/2006/table">
            <a:tbl>
              <a:tblPr/>
              <a:tblGrid>
                <a:gridCol w="3886200"/>
                <a:gridCol w="1828800"/>
                <a:gridCol w="990600"/>
                <a:gridCol w="1905000"/>
              </a:tblGrid>
              <a:tr h="11763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Have you ever felt discriminated against by insurance companies because of your sexual orientation?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 Calibrated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13.9%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23.6%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16.8%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85.9%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76.4%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46330"/>
              </p:ext>
            </p:extLst>
          </p:nvPr>
        </p:nvGraphicFramePr>
        <p:xfrm>
          <a:off x="381000" y="3048000"/>
          <a:ext cx="8610600" cy="2819790"/>
        </p:xfrm>
        <a:graphic>
          <a:graphicData uri="http://schemas.openxmlformats.org/drawingml/2006/table">
            <a:tbl>
              <a:tblPr/>
              <a:tblGrid>
                <a:gridCol w="3633788"/>
                <a:gridCol w="1895475"/>
                <a:gridCol w="1106487"/>
                <a:gridCol w="1974850"/>
              </a:tblGrid>
              <a:tr h="14049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important is it that the person you might get help from [regarding insurance obtained through the ACA] understands LGBT issues around insurance?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 Calibrated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important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26.3%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39.5%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30.9%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Somewhat important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33.7%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36.5%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36.6%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too important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25.9%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17.1%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22.2%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at all important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13.5%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6.9%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9.7%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Sampling Solutions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067550" cy="5778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Calibration: </a:t>
            </a:r>
            <a:r>
              <a:rPr lang="en-US" altLang="en-US" dirty="0"/>
              <a:t>Study 2 on </a:t>
            </a:r>
            <a:r>
              <a:rPr lang="en-US" altLang="en-US" dirty="0" smtClean="0"/>
              <a:t>Lower-Income LGB for </a:t>
            </a:r>
            <a:r>
              <a:rPr lang="en-US" altLang="en-US" dirty="0"/>
              <a:t>ACA Roll-Out</a:t>
            </a:r>
            <a:endParaRPr lang="en-US" altLang="en-US" dirty="0" smtClean="0"/>
          </a:p>
        </p:txBody>
      </p:sp>
      <p:graphicFrame>
        <p:nvGraphicFramePr>
          <p:cNvPr id="4513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64020"/>
              </p:ext>
            </p:extLst>
          </p:nvPr>
        </p:nvGraphicFramePr>
        <p:xfrm>
          <a:off x="381000" y="990600"/>
          <a:ext cx="8382000" cy="3466176"/>
        </p:xfrm>
        <a:graphic>
          <a:graphicData uri="http://schemas.openxmlformats.org/drawingml/2006/table">
            <a:tbl>
              <a:tblPr/>
              <a:tblGrid>
                <a:gridCol w="3733800"/>
                <a:gridCol w="1828800"/>
                <a:gridCol w="914400"/>
                <a:gridCol w="1905000"/>
              </a:tblGrid>
              <a:tr h="11191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often do you use the Internet?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 Calibrated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Every day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73.4%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91.4%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71.7%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Almost every day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16.5%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Several times a week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7.2%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About once a week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Once or twice a month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 often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Never</a:t>
                      </a: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1.1%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755"/>
              </p:ext>
            </p:extLst>
          </p:nvPr>
        </p:nvGraphicFramePr>
        <p:xfrm>
          <a:off x="304800" y="3886200"/>
          <a:ext cx="8382000" cy="2830553"/>
        </p:xfrm>
        <a:graphic>
          <a:graphicData uri="http://schemas.openxmlformats.org/drawingml/2006/table">
            <a:tbl>
              <a:tblPr/>
              <a:tblGrid>
                <a:gridCol w="3657600"/>
                <a:gridCol w="1981200"/>
                <a:gridCol w="914400"/>
                <a:gridCol w="1828800"/>
              </a:tblGrid>
              <a:tr h="1154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often do you smoke cigarettes?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KnowledgePanel Calibrated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Every day</a:t>
                      </a: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23.1%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Several times a week</a:t>
                      </a: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5.9%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About once a week</a:t>
                      </a: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 often</a:t>
                      </a: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5.2%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6.9%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7.3%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Never</a:t>
                      </a: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73.4%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54.6%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61.9%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Calibration: Study 4 on Work Life for LGB Persons</a:t>
            </a:r>
          </a:p>
        </p:txBody>
      </p:sp>
      <p:graphicFrame>
        <p:nvGraphicFramePr>
          <p:cNvPr id="5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28023"/>
              </p:ext>
            </p:extLst>
          </p:nvPr>
        </p:nvGraphicFramePr>
        <p:xfrm>
          <a:off x="533400" y="1262063"/>
          <a:ext cx="8305801" cy="2090771"/>
        </p:xfrm>
        <a:graphic>
          <a:graphicData uri="http://schemas.openxmlformats.org/drawingml/2006/table">
            <a:tbl>
              <a:tblPr/>
              <a:tblGrid>
                <a:gridCol w="3425073"/>
                <a:gridCol w="1985127"/>
                <a:gridCol w="1066800"/>
                <a:gridCol w="1828801"/>
              </a:tblGrid>
              <a:tr h="140473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Have you ever worked or traveled extensively for work in another state/region of the country?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Calibrated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32.1%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49.1%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42.4%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521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67.2%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50.5%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57.3%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04170"/>
              </p:ext>
            </p:extLst>
          </p:nvPr>
        </p:nvGraphicFramePr>
        <p:xfrm>
          <a:off x="533400" y="3352800"/>
          <a:ext cx="8382001" cy="2776644"/>
        </p:xfrm>
        <a:graphic>
          <a:graphicData uri="http://schemas.openxmlformats.org/drawingml/2006/table">
            <a:tbl>
              <a:tblPr/>
              <a:tblGrid>
                <a:gridCol w="3505200"/>
                <a:gridCol w="1828800"/>
                <a:gridCol w="1143000"/>
                <a:gridCol w="1905001"/>
              </a:tblGrid>
              <a:tr h="14046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I am willing to do whatever it takes to get to the top.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Calibrated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Strongly Disagree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26.1%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16.3%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17.6%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9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Somewhat Disagree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43.3%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38.8%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39.4%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Somewhat Agree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23.1%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33.7%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32.3%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9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Strongly Agree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10.4%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Calibration: </a:t>
            </a:r>
            <a:r>
              <a:rPr lang="en-US" altLang="en-US" dirty="0"/>
              <a:t>Study 4 on </a:t>
            </a:r>
            <a:r>
              <a:rPr lang="en-US" altLang="en-US" dirty="0" smtClean="0"/>
              <a:t>Work Life for LGB Persons</a:t>
            </a:r>
          </a:p>
        </p:txBody>
      </p:sp>
      <p:graphicFrame>
        <p:nvGraphicFramePr>
          <p:cNvPr id="5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54652"/>
              </p:ext>
            </p:extLst>
          </p:nvPr>
        </p:nvGraphicFramePr>
        <p:xfrm>
          <a:off x="304800" y="1185863"/>
          <a:ext cx="8458199" cy="2090771"/>
        </p:xfrm>
        <a:graphic>
          <a:graphicData uri="http://schemas.openxmlformats.org/drawingml/2006/table">
            <a:tbl>
              <a:tblPr/>
              <a:tblGrid>
                <a:gridCol w="3886199"/>
                <a:gridCol w="1828800"/>
                <a:gridCol w="838200"/>
                <a:gridCol w="1905000"/>
              </a:tblGrid>
              <a:tr h="140473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 you have at least one senior advocate who is willing to use his/her power and influence to advance your career?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Calibrated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41.8%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52.1%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46.0%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521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56.7%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47.7%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53.6%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213"/>
          <p:cNvGraphicFramePr>
            <a:graphicFrameLocks noGrp="1"/>
          </p:cNvGraphicFramePr>
          <p:nvPr/>
        </p:nvGraphicFramePr>
        <p:xfrm>
          <a:off x="304800" y="3646488"/>
          <a:ext cx="8534399" cy="2376522"/>
        </p:xfrm>
        <a:graphic>
          <a:graphicData uri="http://schemas.openxmlformats.org/drawingml/2006/table">
            <a:tbl>
              <a:tblPr/>
              <a:tblGrid>
                <a:gridCol w="3962399"/>
                <a:gridCol w="1828800"/>
                <a:gridCol w="914400"/>
                <a:gridCol w="1828800"/>
              </a:tblGrid>
              <a:tr h="136188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95E0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Does your company offer the health insurance benefits their partners and families for LGB employees?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Opt-in Online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KnowledgePanel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Calibrated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57.5%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58.5%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59.3%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26.9%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28.3%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25.7%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Don’t Know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12.5%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14.2%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6B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of Main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7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Statistically valid online survey samples for the LGB population are supported on KnowledgePanel</a:t>
            </a:r>
          </a:p>
          <a:p>
            <a:endParaRPr lang="en-US" dirty="0"/>
          </a:p>
          <a:p>
            <a:r>
              <a:rPr lang="en-US" dirty="0" smtClean="0"/>
              <a:t>LGB studies requiring large samples or oversamples of LGB subpopulations can use a blended-sample solution involving calibration weighting.  </a:t>
            </a:r>
          </a:p>
          <a:p>
            <a:pPr lvl="3"/>
            <a:r>
              <a:rPr lang="en-US" dirty="0" smtClean="0"/>
              <a:t>The probability-based sample is used to correct sample and non-sample error in the non-probability sample sources.</a:t>
            </a:r>
          </a:p>
          <a:p>
            <a:endParaRPr lang="en-US" dirty="0"/>
          </a:p>
          <a:p>
            <a:r>
              <a:rPr lang="en-US" dirty="0" smtClean="0"/>
              <a:t>Research on optimizing the screening question for identifying the LGB population would be useful.  </a:t>
            </a:r>
          </a:p>
          <a:p>
            <a:endParaRPr lang="en-US" dirty="0"/>
          </a:p>
          <a:p>
            <a:r>
              <a:rPr lang="en-US" dirty="0" smtClean="0"/>
              <a:t>R&amp;D on weighing solutions for LGB pop surveys is just beginning and will be pursued further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>
          <a:xfrm>
            <a:off x="0" y="2708275"/>
            <a:ext cx="9144000" cy="14414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Discussion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90600" y="4816475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en-US" sz="1600">
                <a:solidFill>
                  <a:schemeClr val="tx2"/>
                </a:solidFill>
                <a:hlinkClick r:id="rId2"/>
              </a:rPr>
              <a:t>Mike.Dennis@GfK.com</a:t>
            </a:r>
            <a:endParaRPr lang="en-US" altLang="en-US" sz="1600">
              <a:solidFill>
                <a:schemeClr val="tx2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US" altLang="en-US" sz="1600">
              <a:solidFill>
                <a:schemeClr val="tx2"/>
              </a:solidFill>
              <a:hlinkClick r:id="rId3"/>
            </a:endParaRPr>
          </a:p>
          <a:p>
            <a:pPr eaLnBrk="1" hangingPunct="1">
              <a:spcBef>
                <a:spcPts val="300"/>
              </a:spcBef>
            </a:pPr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8" y="4495800"/>
            <a:ext cx="512762" cy="64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945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7829550" cy="6477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400" dirty="0" smtClean="0"/>
              <a:t>Probability-based Web panels for Social Science, Health and Medical, and Policy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201738"/>
            <a:ext cx="8496300" cy="5180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ts val="1200"/>
              </a:spcBef>
            </a:pPr>
            <a:r>
              <a:rPr lang="en-US" altLang="en-US" b="1" dirty="0" smtClean="0">
                <a:solidFill>
                  <a:srgbClr val="0D649F"/>
                </a:solidFill>
              </a:rPr>
              <a:t>Recruited with probability samples (no non-sampled volunteers)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 smtClean="0"/>
              <a:t>    </a:t>
            </a:r>
            <a:r>
              <a:rPr lang="en-US" altLang="en-US" sz="1400" dirty="0" smtClean="0"/>
              <a:t>Area-based, in-person methods</a:t>
            </a:r>
          </a:p>
          <a:p>
            <a:pPr lvl="2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en-US" sz="1400" dirty="0" smtClean="0"/>
              <a:t>     Random-digit dial (RDD)</a:t>
            </a:r>
          </a:p>
          <a:p>
            <a:pPr lvl="2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en-US" sz="1400" dirty="0" smtClean="0"/>
              <a:t>     Dual frame samples of RDD with a cell phone component</a:t>
            </a:r>
          </a:p>
          <a:p>
            <a:pPr lvl="2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en-US" sz="1400" dirty="0" smtClean="0"/>
              <a:t>     Address-based sampling (ABS)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b="1" dirty="0" smtClean="0">
                <a:solidFill>
                  <a:srgbClr val="0D649F"/>
                </a:solidFill>
              </a:rPr>
              <a:t>Panel members have known selection probability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 smtClean="0"/>
              <a:t>     </a:t>
            </a:r>
            <a:r>
              <a:rPr lang="en-US" altLang="en-US" sz="1400" dirty="0" smtClean="0"/>
              <a:t>Accounted in panel member’s base weight</a:t>
            </a:r>
          </a:p>
          <a:p>
            <a:pPr lvl="2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en-US" sz="1400" dirty="0" smtClean="0"/>
              <a:t>     All sampling frame units have a non-zero chance of being recruited</a:t>
            </a:r>
          </a:p>
          <a:p>
            <a:pPr eaLnBrk="1" hangingPunct="1"/>
            <a:endParaRPr lang="en-US" altLang="en-US" i="1" dirty="0" smtClean="0"/>
          </a:p>
          <a:p>
            <a:pPr lvl="1" eaLnBrk="1" hangingPunct="1">
              <a:spcBef>
                <a:spcPts val="2400"/>
              </a:spcBef>
            </a:pPr>
            <a:r>
              <a:rPr lang="en-US" altLang="en-US" b="1" dirty="0" smtClean="0"/>
              <a:t>Due to recruitment costs, current panels tend to be of modest size (range 2,000-60,000 adult research subjects).</a:t>
            </a:r>
          </a:p>
          <a:p>
            <a:pPr lvl="1" eaLnBrk="1" hangingPunct="1">
              <a:spcBef>
                <a:spcPts val="2400"/>
              </a:spcBef>
            </a:pPr>
            <a:endParaRPr lang="en-US" altLang="en-US" b="1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874125" y="6638925"/>
            <a:ext cx="244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E746CD96-9566-4C18-BFBF-5BF67B22C421}" type="slidenum">
              <a:rPr lang="en-US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9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unde Klammer links 60"/>
          <p:cNvSpPr/>
          <p:nvPr/>
        </p:nvSpPr>
        <p:spPr bwMode="gray">
          <a:xfrm rot="16200000" flipV="1">
            <a:off x="4241592" y="650693"/>
            <a:ext cx="648091" cy="8509028"/>
          </a:xfrm>
          <a:prstGeom prst="leftBracke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0" name="Runde Klammer links 59"/>
          <p:cNvSpPr/>
          <p:nvPr/>
        </p:nvSpPr>
        <p:spPr bwMode="gray">
          <a:xfrm rot="5400000">
            <a:off x="4247955" y="-2511983"/>
            <a:ext cx="648091" cy="8496300"/>
          </a:xfrm>
          <a:prstGeom prst="leftBracke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r>
              <a:rPr lang="en-US" dirty="0"/>
              <a:t>Citation:  “AAPOR Report on Online Panels,” prepared by the AAPOR Online Task Force Report, March 2010.  Available at </a:t>
            </a:r>
            <a:r>
              <a:rPr lang="en-US" dirty="0" smtClean="0">
                <a:hlinkClick r:id="rId3"/>
              </a:rPr>
              <a:t>www.aapor.org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American Association for Public Opinion Research</a:t>
            </a:r>
            <a:br>
              <a:rPr lang="en-US" dirty="0" smtClean="0"/>
            </a:br>
            <a:r>
              <a:rPr lang="en-US" dirty="0" smtClean="0"/>
              <a:t>Online Task Force Key Recommendations (2010)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311124" y="5541293"/>
            <a:ext cx="8509026" cy="704563"/>
          </a:xfrm>
          <a:prstGeom prst="rect">
            <a:avLst/>
          </a:prstGeom>
          <a:noFill/>
          <a:ln>
            <a:noFill/>
          </a:ln>
        </p:spPr>
        <p:txBody>
          <a:bodyPr wrap="none" bIns="108000" rtlCol="0" anchor="b" anchorCtr="0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GfK offers the only probability-based U.S. online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panel, KnowledgePanel</a:t>
            </a:r>
            <a:endParaRPr lang="en-US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Freihandform 61"/>
          <p:cNvSpPr/>
          <p:nvPr/>
        </p:nvSpPr>
        <p:spPr bwMode="gray">
          <a:xfrm>
            <a:off x="611790" y="1604748"/>
            <a:ext cx="7922610" cy="2607619"/>
          </a:xfrm>
          <a:custGeom>
            <a:avLst/>
            <a:gdLst>
              <a:gd name="connsiteX0" fmla="*/ 0 w 2424208"/>
              <a:gd name="connsiteY0" fmla="*/ 0 h 969683"/>
              <a:gd name="connsiteX1" fmla="*/ 2424208 w 2424208"/>
              <a:gd name="connsiteY1" fmla="*/ 0 h 969683"/>
              <a:gd name="connsiteX2" fmla="*/ 2424208 w 2424208"/>
              <a:gd name="connsiteY2" fmla="*/ 969683 h 969683"/>
              <a:gd name="connsiteX3" fmla="*/ 0 w 2424208"/>
              <a:gd name="connsiteY3" fmla="*/ 969683 h 969683"/>
              <a:gd name="connsiteX4" fmla="*/ 0 w 2424208"/>
              <a:gd name="connsiteY4" fmla="*/ 0 h 96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208" h="969683">
                <a:moveTo>
                  <a:pt x="0" y="0"/>
                </a:moveTo>
                <a:lnTo>
                  <a:pt x="2424208" y="0"/>
                </a:lnTo>
                <a:lnTo>
                  <a:pt x="2424208" y="969683"/>
                </a:lnTo>
                <a:lnTo>
                  <a:pt x="0" y="96968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Researchers should </a:t>
            </a:r>
            <a:r>
              <a:rPr lang="en-US" sz="1600" b="1" dirty="0">
                <a:solidFill>
                  <a:schemeClr val="tx1"/>
                </a:solidFill>
              </a:rPr>
              <a:t>avoid nonprobability online panels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when one of the research objectives is to accurately estimate population values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Empirical </a:t>
            </a:r>
            <a:r>
              <a:rPr lang="en-US" sz="1600" dirty="0">
                <a:solidFill>
                  <a:schemeClr val="tx1"/>
                </a:solidFill>
              </a:rPr>
              <a:t>research to date comparing the accuracy of surveys using nonprobability online panels with that of probability-based methods finds that the former are generally less accurate when compared to benchmark data from the Census or administrative records. From a total survey error perspective, the principal source of error in estimates from these types of sample sources is a combination of the lack of Internet access in  </a:t>
            </a:r>
            <a:r>
              <a:rPr lang="en-US" sz="1600" dirty="0" smtClean="0">
                <a:solidFill>
                  <a:schemeClr val="tx1"/>
                </a:solidFill>
              </a:rPr>
              <a:t>roughly one in three U.S. households and </a:t>
            </a:r>
            <a:r>
              <a:rPr lang="en-US" sz="1600" dirty="0">
                <a:solidFill>
                  <a:schemeClr val="tx1"/>
                </a:solidFill>
              </a:rPr>
              <a:t>the self-selection bias inherent in the panel recruitment processes. 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72" name="Gruppieren 71"/>
          <p:cNvGrpSpPr/>
          <p:nvPr/>
        </p:nvGrpSpPr>
        <p:grpSpPr bwMode="gray">
          <a:xfrm>
            <a:off x="4284220" y="5405829"/>
            <a:ext cx="575820" cy="191940"/>
            <a:chOff x="3996010" y="5285415"/>
            <a:chExt cx="648000" cy="216000"/>
          </a:xfrm>
          <a:solidFill>
            <a:schemeClr val="accent3"/>
          </a:solidFill>
        </p:grpSpPr>
        <p:sp>
          <p:nvSpPr>
            <p:cNvPr id="71" name="Pfeil nach unten 70"/>
            <p:cNvSpPr/>
            <p:nvPr/>
          </p:nvSpPr>
          <p:spPr bwMode="gray">
            <a:xfrm>
              <a:off x="3996010" y="5285415"/>
              <a:ext cx="648000" cy="216000"/>
            </a:xfrm>
            <a:prstGeom prst="downArrow">
              <a:avLst>
                <a:gd name="adj1" fmla="val 100000"/>
                <a:gd name="adj2" fmla="val 10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/>
              <a:endParaRPr lang="en-US" sz="1600" dirty="0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" name="Pfeil nach unten 69"/>
            <p:cNvSpPr/>
            <p:nvPr/>
          </p:nvSpPr>
          <p:spPr bwMode="gray">
            <a:xfrm>
              <a:off x="4104010" y="5301260"/>
              <a:ext cx="432000" cy="144000"/>
            </a:xfrm>
            <a:prstGeom prst="downArrow">
              <a:avLst>
                <a:gd name="adj1" fmla="val 100000"/>
                <a:gd name="adj2" fmla="val 10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/>
              <a:endParaRPr lang="en-US" sz="1600" dirty="0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3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74125" y="6638925"/>
            <a:ext cx="244475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8CC97-FAB2-4B75-BB46-1B8F52093C47}" type="slidenum">
              <a:rPr lang="en-US" altLang="en-US" sz="9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900" smtClean="0"/>
          </a:p>
        </p:txBody>
      </p:sp>
      <p:sp>
        <p:nvSpPr>
          <p:cNvPr id="20483" name="Rectangle 45"/>
          <p:cNvSpPr txBox="1">
            <a:spLocks noGrp="1" noChangeArrowheads="1"/>
          </p:cNvSpPr>
          <p:nvPr/>
        </p:nvSpPr>
        <p:spPr bwMode="auto">
          <a:xfrm>
            <a:off x="8793163" y="6588125"/>
            <a:ext cx="3508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fld id="{80B2B7DE-EE72-4E94-8AA8-03804B01F4E4}" type="slidenum">
              <a:rPr lang="en-US" altLang="en-US" sz="900">
                <a:solidFill>
                  <a:schemeClr val="tx1"/>
                </a:solidFill>
              </a:rPr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1434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76263" y="2365375"/>
            <a:ext cx="8410575" cy="4303713"/>
          </a:xfrm>
        </p:spPr>
        <p:txBody>
          <a:bodyPr/>
          <a:lstStyle/>
          <a:p>
            <a:pPr marL="381000" indent="-381000" fontAlgn="auto">
              <a:lnSpc>
                <a:spcPct val="7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7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 smtClean="0"/>
              <a:t>Probability-based recruitment, representative of U.S. adult population</a:t>
            </a:r>
          </a:p>
          <a:p>
            <a:pPr marL="360000" lvl="3" indent="0" fontAlgn="auto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Includes:</a:t>
            </a:r>
          </a:p>
          <a:p>
            <a:pPr marL="685800" lvl="1" indent="-342900" fontAlgn="auto">
              <a:lnSpc>
                <a:spcPct val="7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Households with </a:t>
            </a:r>
            <a:r>
              <a:rPr lang="en-US" b="1" dirty="0" smtClean="0"/>
              <a:t>no Internet access</a:t>
            </a:r>
            <a:r>
              <a:rPr lang="en-US" dirty="0" smtClean="0"/>
              <a:t> at time of recruitment</a:t>
            </a:r>
          </a:p>
          <a:p>
            <a:pPr marL="1219200" lvl="2" indent="-304800" fontAlgn="auto">
              <a:lnSpc>
                <a:spcPct val="75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400" dirty="0" smtClean="0"/>
              <a:t>29% of U.S. households have no Internet </a:t>
            </a:r>
            <a:r>
              <a:rPr lang="en-US" sz="1400" dirty="0" err="1" smtClean="0"/>
              <a:t>access</a:t>
            </a:r>
            <a:r>
              <a:rPr lang="en-US" sz="1400" baseline="50000" dirty="0" err="1" smtClean="0"/>
              <a:t>1</a:t>
            </a:r>
            <a:r>
              <a:rPr lang="en-US" sz="1400" dirty="0" smtClean="0"/>
              <a:t> – GfK provides netbook computer, free monthly ISP</a:t>
            </a:r>
          </a:p>
          <a:p>
            <a:pPr marL="685800" lvl="1" indent="-342900" fontAlgn="auto">
              <a:lnSpc>
                <a:spcPct val="7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Cell phone only</a:t>
            </a:r>
            <a:r>
              <a:rPr lang="en-US" dirty="0" smtClean="0"/>
              <a:t> households (35.8% of U.S.</a:t>
            </a:r>
            <a:r>
              <a:rPr lang="en-US" baseline="50000" dirty="0" smtClean="0"/>
              <a:t>2</a:t>
            </a:r>
            <a:r>
              <a:rPr lang="en-US" dirty="0" smtClean="0"/>
              <a:t>) through ABS mail recruitment </a:t>
            </a:r>
          </a:p>
          <a:p>
            <a:pPr marL="685800" lvl="1" indent="-342900" fontAlgn="auto">
              <a:lnSpc>
                <a:spcPct val="7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Spanish</a:t>
            </a:r>
            <a:r>
              <a:rPr lang="en-US" dirty="0" smtClean="0"/>
              <a:t>-language households</a:t>
            </a:r>
          </a:p>
          <a:p>
            <a:pPr marL="685800" lvl="1" indent="-342900" fontAlgn="auto">
              <a:lnSpc>
                <a:spcPct val="7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Extensive </a:t>
            </a:r>
            <a:r>
              <a:rPr lang="en-US" b="1" dirty="0" smtClean="0"/>
              <a:t>profile data</a:t>
            </a:r>
            <a:r>
              <a:rPr lang="en-US" dirty="0" smtClean="0"/>
              <a:t> maintained on member demographics, attitudes, opinions, behaviors, media usage, etc.</a:t>
            </a:r>
          </a:p>
          <a:p>
            <a:pPr fontAlgn="auto">
              <a:lnSpc>
                <a:spcPct val="75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lvl="1" fontAlgn="auto">
              <a:lnSpc>
                <a:spcPct val="75000"/>
              </a:lnSpc>
              <a:spcAft>
                <a:spcPts val="0"/>
              </a:spcAft>
              <a:buFont typeface="Arial" charset="0"/>
              <a:buNone/>
              <a:tabLst>
                <a:tab pos="342900" algn="l"/>
              </a:tabLst>
              <a:defRPr/>
            </a:pPr>
            <a:r>
              <a:rPr lang="en-US" dirty="0" smtClean="0"/>
              <a:t>	Samples from the panel are assigned to studies using e-mail invitations and a link to 	the online survey questionnaire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46600" y="4632325"/>
            <a:ext cx="1025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chemeClr val="tx1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581650" y="0"/>
            <a:ext cx="3562350" cy="1665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chemeClr val="tx1"/>
              </a:solidFill>
            </a:endParaRPr>
          </a:p>
        </p:txBody>
      </p:sp>
      <p:pic>
        <p:nvPicPr>
          <p:cNvPr id="20487" name="Picture 8" descr="A Survey for You from Knowledge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54514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6984" name="Text Box 5"/>
          <p:cNvSpPr txBox="1">
            <a:spLocks noChangeArrowheads="1"/>
          </p:cNvSpPr>
          <p:nvPr/>
        </p:nvSpPr>
        <p:spPr bwMode="auto">
          <a:xfrm>
            <a:off x="5892800" y="479425"/>
            <a:ext cx="3251200" cy="1282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ct val="60000"/>
              </a:spcAft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60,000 members</a:t>
            </a:r>
            <a:b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representing America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3400" y="5973763"/>
            <a:ext cx="6829425" cy="557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900" baseline="30000" dirty="0" err="1">
                <a:latin typeface="+mn-lt"/>
                <a:cs typeface="+mn-cs"/>
              </a:rPr>
              <a:t>1</a:t>
            </a:r>
            <a:r>
              <a:rPr lang="en-US" sz="900" dirty="0" err="1">
                <a:latin typeface="+mn-lt"/>
                <a:cs typeface="+mn-cs"/>
              </a:rPr>
              <a:t>U.S</a:t>
            </a:r>
            <a:r>
              <a:rPr lang="en-US" sz="900" dirty="0">
                <a:latin typeface="+mn-lt"/>
                <a:cs typeface="+mn-cs"/>
              </a:rPr>
              <a:t>. Census Bureau, Current Population Survey School Enrollment and Internet Use Supplement, October 2010.</a:t>
            </a:r>
          </a:p>
          <a:p>
            <a:pPr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900" baseline="30000" dirty="0" err="1">
                <a:latin typeface="+mn-lt"/>
                <a:cs typeface="+mn-cs"/>
              </a:rPr>
              <a:t>2</a:t>
            </a:r>
            <a:r>
              <a:rPr lang="en-US" sz="900" dirty="0" err="1">
                <a:latin typeface="+mn-lt"/>
                <a:cs typeface="+mn-cs"/>
              </a:rPr>
              <a:t>Blumberg</a:t>
            </a:r>
            <a:r>
              <a:rPr lang="en-US" sz="900" dirty="0">
                <a:latin typeface="+mn-lt"/>
                <a:cs typeface="+mn-cs"/>
              </a:rPr>
              <a:t> </a:t>
            </a:r>
            <a:r>
              <a:rPr lang="en-US" sz="900" dirty="0" err="1">
                <a:latin typeface="+mn-lt"/>
                <a:cs typeface="+mn-cs"/>
              </a:rPr>
              <a:t>SJ</a:t>
            </a:r>
            <a:r>
              <a:rPr lang="en-US" sz="900" dirty="0">
                <a:latin typeface="+mn-lt"/>
                <a:cs typeface="+mn-cs"/>
              </a:rPr>
              <a:t>, Luke JV. Wireless substitution: Early release of estimates from the National Health Interview Survey, January–June 2012. National Center for Health Statistics. December 2012. Available from: </a:t>
            </a:r>
            <a:r>
              <a:rPr lang="en-US" sz="900" dirty="0">
                <a:latin typeface="+mn-lt"/>
                <a:cs typeface="+mn-cs"/>
                <a:hlinkClick r:id="rId4"/>
              </a:rPr>
              <a:t>http://www.cdc.gov/nchs/nhis.htm</a:t>
            </a:r>
            <a:r>
              <a:rPr lang="en-US" sz="900" dirty="0"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501D1CE3-6F1E-4E46-A9AC-1FA7F467F1BC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/>
          </a:p>
        </p:txBody>
      </p:sp>
      <p:sp>
        <p:nvSpPr>
          <p:cNvPr id="21507" name="Rectangle 45"/>
          <p:cNvSpPr txBox="1">
            <a:spLocks noGrp="1" noChangeArrowheads="1"/>
          </p:cNvSpPr>
          <p:nvPr/>
        </p:nvSpPr>
        <p:spPr bwMode="auto">
          <a:xfrm>
            <a:off x="8793163" y="6588125"/>
            <a:ext cx="3508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fld id="{82EF42BB-BA4C-4EAD-A767-0812FA5102DC}" type="slidenum">
              <a:rPr lang="en-US" altLang="en-US" sz="900">
                <a:solidFill>
                  <a:schemeClr val="tx1"/>
                </a:solidFill>
              </a:rPr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Key Differentiators of </a:t>
            </a:r>
            <a:r>
              <a:rPr lang="en-GB" altLang="en-US" smtClean="0"/>
              <a:t>KnowledgePanel</a:t>
            </a:r>
            <a:r>
              <a:rPr lang="en-US" altLang="en-US" smtClean="0"/>
              <a:t> 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Only </a:t>
            </a:r>
            <a:r>
              <a:rPr lang="en-US" altLang="en-US" b="1" smtClean="0"/>
              <a:t>probability-based</a:t>
            </a:r>
            <a:r>
              <a:rPr lang="en-US" altLang="en-US" smtClean="0"/>
              <a:t> web panel where:</a:t>
            </a:r>
          </a:p>
          <a:p>
            <a:pPr lvl="1"/>
            <a:r>
              <a:rPr lang="en-US" altLang="en-US" smtClean="0"/>
              <a:t>All surveys administered online</a:t>
            </a:r>
          </a:p>
          <a:p>
            <a:pPr lvl="1"/>
            <a:r>
              <a:rPr lang="en-US" altLang="en-US" smtClean="0"/>
              <a:t>Covers all age groups 18+, non-Internet adults, cell only adults</a:t>
            </a:r>
          </a:p>
          <a:p>
            <a:pPr lvl="1"/>
            <a:r>
              <a:rPr lang="en-US" altLang="en-US" smtClean="0"/>
              <a:t>Includes Spanish-language-dominant Hispanic households</a:t>
            </a:r>
          </a:p>
          <a:p>
            <a:pPr lvl="1"/>
            <a:r>
              <a:rPr lang="en-US" altLang="en-US" smtClean="0"/>
              <a:t>Probability structure allows for projectable population estimates</a:t>
            </a:r>
          </a:p>
          <a:p>
            <a:pPr lvl="1"/>
            <a:r>
              <a:rPr lang="en-US" altLang="en-US" smtClean="0"/>
              <a:t>Valid confidence intervals (margins of error) can be constructed</a:t>
            </a:r>
          </a:p>
          <a:p>
            <a:endParaRPr lang="en-US" altLang="en-US" smtClean="0"/>
          </a:p>
          <a:p>
            <a:r>
              <a:rPr lang="en-US" altLang="en-US" b="1" smtClean="0"/>
              <a:t>Lower costs </a:t>
            </a:r>
            <a:r>
              <a:rPr lang="en-US" altLang="en-US" smtClean="0"/>
              <a:t>because study subjects are already recruited and profiled</a:t>
            </a:r>
          </a:p>
          <a:p>
            <a:pPr lvl="1"/>
            <a:r>
              <a:rPr lang="en-US" altLang="en-US" smtClean="0"/>
              <a:t>GfK conducts up to 15 annual profile surveys to aid in pre-identified sampling, prevalence estimations and secondary data analysis</a:t>
            </a:r>
          </a:p>
          <a:p>
            <a:pPr lvl="1"/>
            <a:r>
              <a:rPr lang="en-US" altLang="en-US" smtClean="0"/>
              <a:t>Existing profile data can be added to any client survey data with minimal impact on cost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FA9DDA27-4FDA-4C52-9BCA-DFF0378A2DD4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Solution: Address-based Sample (ABS)</a:t>
            </a:r>
            <a:br>
              <a:rPr lang="en-US" altLang="en-US" dirty="0" smtClean="0"/>
            </a:br>
            <a:r>
              <a:rPr lang="en-US" altLang="en-US" dirty="0" smtClean="0"/>
              <a:t>Mail &amp; Telephone-based Recruitment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U.S. Postal Service Delivery Sequence File (DSF)</a:t>
            </a:r>
          </a:p>
          <a:p>
            <a:pPr lvl="1"/>
            <a:r>
              <a:rPr lang="en-US" altLang="en-US" smtClean="0"/>
              <a:t>~97% coverage of physical addresses</a:t>
            </a:r>
          </a:p>
          <a:p>
            <a:pPr lvl="1"/>
            <a:r>
              <a:rPr lang="en-US" altLang="en-US" smtClean="0"/>
              <a:t>Frequently updated including status of addresses, such as, seasonal homes, vacant houses, etc.</a:t>
            </a:r>
          </a:p>
          <a:p>
            <a:pPr lvl="1"/>
            <a:r>
              <a:rPr lang="en-US" altLang="en-US" smtClean="0"/>
              <a:t>Can be matched to available telephone numbers</a:t>
            </a:r>
          </a:p>
          <a:p>
            <a:pPr lvl="1"/>
            <a:r>
              <a:rPr lang="en-US" altLang="en-US" smtClean="0"/>
              <a:t>Can be geo-coded</a:t>
            </a:r>
          </a:p>
          <a:p>
            <a:pPr lvl="1"/>
            <a:r>
              <a:rPr lang="en-US" altLang="en-US" smtClean="0"/>
              <a:t>Can attach demographic data (actual and modeled) from a variety of sources (e.g., block-level Census data) for purposes of</a:t>
            </a:r>
          </a:p>
          <a:p>
            <a:pPr lvl="2"/>
            <a:r>
              <a:rPr lang="en-US" altLang="en-US" smtClean="0"/>
              <a:t>Non-response analyses</a:t>
            </a:r>
          </a:p>
          <a:p>
            <a:pPr lvl="2"/>
            <a:r>
              <a:rPr lang="en-US" altLang="en-US" smtClean="0"/>
              <a:t>Targeted demographic mailings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842375" y="6638925"/>
            <a:ext cx="307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403225"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3225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3225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3225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fld id="{63D31116-9A56-4611-BD64-E1C071C52136}" type="slidenum">
              <a:rPr lang="en-US" altLang="en-US" sz="900"/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438">
            <a:off x="4682332" y="3945731"/>
            <a:ext cx="1276350" cy="297973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38" y="1336675"/>
            <a:ext cx="2833687" cy="367506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470400" y="3173413"/>
            <a:ext cx="2697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Current Resident / Residente Actual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123 Your Street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The City, State   99999</a:t>
            </a:r>
          </a:p>
        </p:txBody>
      </p:sp>
      <p:grpSp>
        <p:nvGrpSpPr>
          <p:cNvPr id="23558" name="Group 11"/>
          <p:cNvGrpSpPr>
            <a:grpSpLocks/>
          </p:cNvGrpSpPr>
          <p:nvPr/>
        </p:nvGrpSpPr>
        <p:grpSpPr bwMode="auto">
          <a:xfrm rot="-1442903">
            <a:off x="409575" y="696913"/>
            <a:ext cx="4206875" cy="3200400"/>
            <a:chOff x="821092" y="756297"/>
            <a:chExt cx="7329488" cy="5486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1092" y="756297"/>
              <a:ext cx="7329488" cy="5486400"/>
            </a:xfrm>
            <a:prstGeom prst="rect">
              <a:avLst/>
            </a:prstGeom>
            <a:noFill/>
            <a:ln w="9525" cap="flat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3566" name="TextBox 5"/>
            <p:cNvSpPr txBox="1">
              <a:spLocks noChangeArrowheads="1"/>
            </p:cNvSpPr>
            <p:nvPr/>
          </p:nvSpPr>
          <p:spPr bwMode="auto">
            <a:xfrm>
              <a:off x="4441582" y="3104890"/>
              <a:ext cx="2696699" cy="6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defRPr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chemeClr val="tx1"/>
                  </a:solidFill>
                </a:rPr>
                <a:t>Current Resident / Residente Actual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chemeClr val="tx1"/>
                  </a:solidFill>
                </a:rPr>
                <a:t>123 Your Street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chemeClr val="tx1"/>
                  </a:solidFill>
                </a:rPr>
                <a:t>The City, State   99999</a:t>
              </a:r>
            </a:p>
          </p:txBody>
        </p:sp>
        <p:pic>
          <p:nvPicPr>
            <p:cNvPr id="2356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442" y="5753747"/>
              <a:ext cx="1676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823913"/>
            <a:ext cx="2835275" cy="365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0" name="Group 13"/>
          <p:cNvGrpSpPr>
            <a:grpSpLocks/>
          </p:cNvGrpSpPr>
          <p:nvPr/>
        </p:nvGrpSpPr>
        <p:grpSpPr bwMode="auto">
          <a:xfrm>
            <a:off x="1612900" y="2433638"/>
            <a:ext cx="2743200" cy="4122737"/>
            <a:chOff x="1697038" y="1035050"/>
            <a:chExt cx="4271962" cy="5486400"/>
          </a:xfrm>
        </p:grpSpPr>
        <p:pic>
          <p:nvPicPr>
            <p:cNvPr id="2356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1035050"/>
              <a:ext cx="4222750" cy="5486400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75" y="2282825"/>
              <a:ext cx="126682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2292350"/>
              <a:ext cx="126682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1" name="Text Box 5"/>
          <p:cNvSpPr txBox="1">
            <a:spLocks noChangeArrowheads="1"/>
          </p:cNvSpPr>
          <p:nvPr/>
        </p:nvSpPr>
        <p:spPr bwMode="auto">
          <a:xfrm>
            <a:off x="6126163" y="260350"/>
            <a:ext cx="2870200" cy="738188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Font typeface="Arial" pitchFamily="34" charset="0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At some point we will need to update these with newly branded images for GfK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heme/theme1.xml><?xml version="1.0" encoding="utf-8"?>
<a:theme xmlns:a="http://schemas.openxmlformats.org/drawingml/2006/main" name="GfK Master for PPT 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Addendum to GfK slide gallery - KN common graphs - in progress 040212</Template>
  <TotalTime>2667</TotalTime>
  <Words>2902</Words>
  <Application>Microsoft Office PowerPoint</Application>
  <PresentationFormat>On-screen Show (4:3)</PresentationFormat>
  <Paragraphs>630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GfK Master for PPT 2010 4-3</vt:lpstr>
      <vt:lpstr>Online survey sampling solutions for studies of LGB </vt:lpstr>
      <vt:lpstr>About GfK’s Government &amp; Academic Research Team</vt:lpstr>
      <vt:lpstr>Sampling Solutions</vt:lpstr>
      <vt:lpstr>Probability-based Web panels for Social Science, Health and Medical, and Policy Research</vt:lpstr>
      <vt:lpstr>American Association for Public Opinion Research Online Task Force Key Recommendations (2010)</vt:lpstr>
      <vt:lpstr>PowerPoint Presentation</vt:lpstr>
      <vt:lpstr>Key Differentiators of KnowledgePanel </vt:lpstr>
      <vt:lpstr>Solution: Address-based Sample (ABS) Mail &amp; Telephone-based Recruitment</vt:lpstr>
      <vt:lpstr>PowerPoint Presentation</vt:lpstr>
      <vt:lpstr> Three Response Modes for Recruitment</vt:lpstr>
      <vt:lpstr>Why add Spanish Language Capability?</vt:lpstr>
      <vt:lpstr>Selected Funders &amp; Clients</vt:lpstr>
      <vt:lpstr>KnowledgePanel Data Published in Many Peer Review Journals</vt:lpstr>
      <vt:lpstr>LGB Online Surveys on KnowledgePanel  Weighting &amp; Estimation Solutions</vt:lpstr>
      <vt:lpstr>Recent KnowledgePanel Surveys of LGB Population</vt:lpstr>
      <vt:lpstr>Knowledge Panel’s Profile Question Identifying LGB Status</vt:lpstr>
      <vt:lpstr>Four Surveys, Four Different Screening Questions to Identify the LGB Population</vt:lpstr>
      <vt:lpstr>Today’s Thought Piece in the Huffington Post</vt:lpstr>
      <vt:lpstr>PowerPoint Presentation</vt:lpstr>
      <vt:lpstr>PowerPoint Presentation</vt:lpstr>
      <vt:lpstr>Developing a Weighting Solution for Pew Research Survey on the LGB Population</vt:lpstr>
      <vt:lpstr>Confirming LGB Status:  Unreliability in Measuring LGB Status over Time</vt:lpstr>
      <vt:lpstr>Weighting solutions: Pew’s custom benchmarks</vt:lpstr>
      <vt:lpstr>Path to Calculating Population Benchmarks for the LGB Pop</vt:lpstr>
      <vt:lpstr>Path to Calculating Population Benchmarks for the LGB Pop</vt:lpstr>
      <vt:lpstr>Confirmation Rates of LGB Status (“Reliability”)</vt:lpstr>
      <vt:lpstr>Blending Probability and Non-Probability Online Samples for Online Surveys  Improving Survey Estimates through “Calibration Weighting”</vt:lpstr>
      <vt:lpstr>What is Calibration Weighting?</vt:lpstr>
      <vt:lpstr>Calibration: Study 2 of Lower-Income LGB for ACA Roll-Out</vt:lpstr>
      <vt:lpstr>Calibration: Study 2 on Lower-Income LGB for ACA Roll-Out</vt:lpstr>
      <vt:lpstr>Calibration: Study 4 on Work Life for LGB Persons</vt:lpstr>
      <vt:lpstr>Calibration: Study 4 on Work Life for LGB Persons</vt:lpstr>
      <vt:lpstr>Summary of Main Points</vt:lpstr>
      <vt:lpstr>Summary</vt:lpstr>
      <vt:lpstr>Discussion</vt:lpstr>
    </vt:vector>
  </TitlesOfParts>
  <Company>Knowledge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LGBT studies</dc:title>
  <dc:creator>Kathleen Connolley</dc:creator>
  <cp:lastModifiedBy>Natalia Gavrilova</cp:lastModifiedBy>
  <cp:revision>69</cp:revision>
  <dcterms:created xsi:type="dcterms:W3CDTF">2013-10-06T21:42:34Z</dcterms:created>
  <dcterms:modified xsi:type="dcterms:W3CDTF">2013-12-03T22:55:34Z</dcterms:modified>
</cp:coreProperties>
</file>