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12.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22.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5" r:id="rId1"/>
  </p:sldMasterIdLst>
  <p:notesMasterIdLst>
    <p:notesMasterId r:id="rId49"/>
  </p:notesMasterIdLst>
  <p:handoutMasterIdLst>
    <p:handoutMasterId r:id="rId50"/>
  </p:handoutMasterIdLst>
  <p:sldIdLst>
    <p:sldId id="295" r:id="rId2"/>
    <p:sldId id="448" r:id="rId3"/>
    <p:sldId id="328" r:id="rId4"/>
    <p:sldId id="453" r:id="rId5"/>
    <p:sldId id="356" r:id="rId6"/>
    <p:sldId id="442" r:id="rId7"/>
    <p:sldId id="417" r:id="rId8"/>
    <p:sldId id="451" r:id="rId9"/>
    <p:sldId id="434" r:id="rId10"/>
    <p:sldId id="436" r:id="rId11"/>
    <p:sldId id="454" r:id="rId12"/>
    <p:sldId id="437" r:id="rId13"/>
    <p:sldId id="444" r:id="rId14"/>
    <p:sldId id="449" r:id="rId15"/>
    <p:sldId id="450" r:id="rId16"/>
    <p:sldId id="418" r:id="rId17"/>
    <p:sldId id="419" r:id="rId18"/>
    <p:sldId id="439" r:id="rId19"/>
    <p:sldId id="416" r:id="rId20"/>
    <p:sldId id="331" r:id="rId21"/>
    <p:sldId id="326" r:id="rId22"/>
    <p:sldId id="385" r:id="rId23"/>
    <p:sldId id="360" r:id="rId24"/>
    <p:sldId id="424" r:id="rId25"/>
    <p:sldId id="386" r:id="rId26"/>
    <p:sldId id="397" r:id="rId27"/>
    <p:sldId id="423" r:id="rId28"/>
    <p:sldId id="426" r:id="rId29"/>
    <p:sldId id="422" r:id="rId30"/>
    <p:sldId id="425" r:id="rId31"/>
    <p:sldId id="396" r:id="rId32"/>
    <p:sldId id="400" r:id="rId33"/>
    <p:sldId id="405" r:id="rId34"/>
    <p:sldId id="406" r:id="rId35"/>
    <p:sldId id="445" r:id="rId36"/>
    <p:sldId id="447" r:id="rId37"/>
    <p:sldId id="446" r:id="rId38"/>
    <p:sldId id="433" r:id="rId39"/>
    <p:sldId id="377" r:id="rId40"/>
    <p:sldId id="455" r:id="rId41"/>
    <p:sldId id="456" r:id="rId42"/>
    <p:sldId id="457" r:id="rId43"/>
    <p:sldId id="373" r:id="rId44"/>
    <p:sldId id="452" r:id="rId45"/>
    <p:sldId id="375" r:id="rId46"/>
    <p:sldId id="354" r:id="rId47"/>
    <p:sldId id="258" r:id="rId4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EBFD03"/>
    <a:srgbClr val="2E4E6C"/>
    <a:srgbClr val="325A79"/>
    <a:srgbClr val="274E71"/>
    <a:srgbClr val="111643"/>
    <a:srgbClr val="414F69"/>
    <a:srgbClr val="4E9CE2"/>
    <a:srgbClr val="FFFF00"/>
    <a:srgbClr val="FFBAAF"/>
    <a:srgbClr val="3D54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61" autoAdjust="0"/>
    <p:restoredTop sz="58148" autoAdjust="0"/>
  </p:normalViewPr>
  <p:slideViewPr>
    <p:cSldViewPr snapToGrid="0">
      <p:cViewPr varScale="1">
        <p:scale>
          <a:sx n="62" d="100"/>
          <a:sy n="62" d="100"/>
        </p:scale>
        <p:origin x="-114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3" d="100"/>
        <a:sy n="163" d="100"/>
      </p:scale>
      <p:origin x="0" y="0"/>
    </p:cViewPr>
  </p:sorterViewPr>
  <p:notesViewPr>
    <p:cSldViewPr snapToGrid="0">
      <p:cViewPr>
        <p:scale>
          <a:sx n="77" d="100"/>
          <a:sy n="77" d="100"/>
        </p:scale>
        <p:origin x="-3080" y="-11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0"/>
          <c:tx>
            <c:strRef>
              <c:f>Sheet3!$H$2</c:f>
              <c:strCache>
                <c:ptCount val="1"/>
                <c:pt idx="0">
                  <c:v>2010</c:v>
                </c:pt>
              </c:strCache>
            </c:strRef>
          </c:tx>
          <c:spPr>
            <a:solidFill>
              <a:srgbClr val="00B0F0"/>
            </a:solidFill>
          </c:spPr>
          <c:invertIfNegative val="0"/>
          <c:dLbls>
            <c:numFmt formatCode="0.0%" sourceLinked="0"/>
            <c:spPr>
              <a:solidFill>
                <a:schemeClr val="bg1"/>
              </a:solidFill>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Sheet3!$E$3:$E$12</c:f>
              <c:strCache>
                <c:ptCount val="10"/>
                <c:pt idx="0">
                  <c:v>&lt;13</c:v>
                </c:pt>
                <c:pt idx="1">
                  <c:v>13–14</c:v>
                </c:pt>
                <c:pt idx="2">
                  <c:v>15–19</c:v>
                </c:pt>
                <c:pt idx="3">
                  <c:v>20–24</c:v>
                </c:pt>
                <c:pt idx="4">
                  <c:v>25–29</c:v>
                </c:pt>
                <c:pt idx="5">
                  <c:v>30–34</c:v>
                </c:pt>
                <c:pt idx="6">
                  <c:v>35–39</c:v>
                </c:pt>
                <c:pt idx="7">
                  <c:v>40–44</c:v>
                </c:pt>
                <c:pt idx="8">
                  <c:v>45–49</c:v>
                </c:pt>
                <c:pt idx="9">
                  <c:v>50+</c:v>
                </c:pt>
              </c:strCache>
            </c:strRef>
          </c:cat>
          <c:val>
            <c:numRef>
              <c:f>Sheet3!$H$3:$H$12</c:f>
              <c:numCache>
                <c:formatCode>0.00%</c:formatCode>
                <c:ptCount val="10"/>
                <c:pt idx="0">
                  <c:v>3.3161891888796001E-3</c:v>
                </c:pt>
                <c:pt idx="1">
                  <c:v>1.35053093391677E-3</c:v>
                </c:pt>
                <c:pt idx="2">
                  <c:v>8.3299923252271191E-3</c:v>
                </c:pt>
                <c:pt idx="3">
                  <c:v>3.4310816847844802E-2</c:v>
                </c:pt>
                <c:pt idx="4">
                  <c:v>5.8383257540178098E-2</c:v>
                </c:pt>
                <c:pt idx="5">
                  <c:v>8.05186771898877E-2</c:v>
                </c:pt>
                <c:pt idx="6">
                  <c:v>0.105142097847627</c:v>
                </c:pt>
                <c:pt idx="7">
                  <c:v>0.16010492674601101</c:v>
                </c:pt>
                <c:pt idx="8">
                  <c:v>0.19695414609560299</c:v>
                </c:pt>
                <c:pt idx="9">
                  <c:v>0.35199999999999998</c:v>
                </c:pt>
              </c:numCache>
            </c:numRef>
          </c:val>
        </c:ser>
        <c:dLbls>
          <c:showLegendKey val="0"/>
          <c:showVal val="0"/>
          <c:showCatName val="0"/>
          <c:showSerName val="0"/>
          <c:showPercent val="0"/>
          <c:showBubbleSize val="0"/>
        </c:dLbls>
        <c:gapWidth val="60"/>
        <c:axId val="129082496"/>
        <c:axId val="129084032"/>
      </c:barChart>
      <c:catAx>
        <c:axId val="129082496"/>
        <c:scaling>
          <c:orientation val="minMax"/>
        </c:scaling>
        <c:delete val="0"/>
        <c:axPos val="b"/>
        <c:numFmt formatCode="General" sourceLinked="0"/>
        <c:majorTickMark val="out"/>
        <c:minorTickMark val="none"/>
        <c:tickLblPos val="nextTo"/>
        <c:txPr>
          <a:bodyPr/>
          <a:lstStyle/>
          <a:p>
            <a:pPr>
              <a:defRPr sz="1400" b="1"/>
            </a:pPr>
            <a:endParaRPr lang="en-US"/>
          </a:p>
        </c:txPr>
        <c:crossAx val="129084032"/>
        <c:crosses val="autoZero"/>
        <c:auto val="1"/>
        <c:lblAlgn val="ctr"/>
        <c:lblOffset val="100"/>
        <c:noMultiLvlLbl val="0"/>
      </c:catAx>
      <c:valAx>
        <c:axId val="129084032"/>
        <c:scaling>
          <c:orientation val="minMax"/>
        </c:scaling>
        <c:delete val="0"/>
        <c:axPos val="l"/>
        <c:majorGridlines/>
        <c:numFmt formatCode="0%" sourceLinked="0"/>
        <c:majorTickMark val="out"/>
        <c:minorTickMark val="none"/>
        <c:tickLblPos val="nextTo"/>
        <c:txPr>
          <a:bodyPr/>
          <a:lstStyle/>
          <a:p>
            <a:pPr>
              <a:defRPr sz="1200"/>
            </a:pPr>
            <a:endParaRPr lang="en-US"/>
          </a:p>
        </c:txPr>
        <c:crossAx val="129082496"/>
        <c:crosses val="autoZero"/>
        <c:crossBetween val="between"/>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VL+(n=228)</c:v>
                </c:pt>
              </c:strCache>
            </c:strRef>
          </c:tx>
          <c:invertIfNegative val="0"/>
          <c:cat>
            <c:strRef>
              <c:f>Sheet1!$A$2:$A$4</c:f>
              <c:strCache>
                <c:ptCount val="3"/>
                <c:pt idx="0">
                  <c:v>Overall social support &lt;12</c:v>
                </c:pt>
                <c:pt idx="1">
                  <c:v>Relative support &lt;6</c:v>
                </c:pt>
                <c:pt idx="2">
                  <c:v>Friend support &lt;6</c:v>
                </c:pt>
              </c:strCache>
            </c:strRef>
          </c:cat>
          <c:val>
            <c:numRef>
              <c:f>Sheet1!$B$2:$B$4</c:f>
              <c:numCache>
                <c:formatCode>General</c:formatCode>
                <c:ptCount val="3"/>
                <c:pt idx="0">
                  <c:v>41</c:v>
                </c:pt>
                <c:pt idx="1">
                  <c:v>31</c:v>
                </c:pt>
                <c:pt idx="2">
                  <c:v>45</c:v>
                </c:pt>
              </c:numCache>
            </c:numRef>
          </c:val>
        </c:ser>
        <c:ser>
          <c:idx val="1"/>
          <c:order val="1"/>
          <c:tx>
            <c:strRef>
              <c:f>Sheet1!$C$1</c:f>
              <c:strCache>
                <c:ptCount val="1"/>
                <c:pt idx="0">
                  <c:v>VL-(n=345)</c:v>
                </c:pt>
              </c:strCache>
            </c:strRef>
          </c:tx>
          <c:invertIfNegative val="0"/>
          <c:cat>
            <c:strRef>
              <c:f>Sheet1!$A$2:$A$4</c:f>
              <c:strCache>
                <c:ptCount val="3"/>
                <c:pt idx="0">
                  <c:v>Overall social support &lt;12</c:v>
                </c:pt>
                <c:pt idx="1">
                  <c:v>Relative support &lt;6</c:v>
                </c:pt>
                <c:pt idx="2">
                  <c:v>Friend support &lt;6</c:v>
                </c:pt>
              </c:strCache>
            </c:strRef>
          </c:cat>
          <c:val>
            <c:numRef>
              <c:f>Sheet1!$C$2:$C$4</c:f>
              <c:numCache>
                <c:formatCode>General</c:formatCode>
                <c:ptCount val="3"/>
                <c:pt idx="0">
                  <c:v>34</c:v>
                </c:pt>
                <c:pt idx="1">
                  <c:v>26</c:v>
                </c:pt>
                <c:pt idx="2">
                  <c:v>42</c:v>
                </c:pt>
              </c:numCache>
            </c:numRef>
          </c:val>
        </c:ser>
        <c:ser>
          <c:idx val="2"/>
          <c:order val="2"/>
          <c:tx>
            <c:strRef>
              <c:f>Sheet1!$D$1</c:f>
              <c:strCache>
                <c:ptCount val="1"/>
                <c:pt idx="0">
                  <c:v>HIV-(n=209)</c:v>
                </c:pt>
              </c:strCache>
            </c:strRef>
          </c:tx>
          <c:invertIfNegative val="0"/>
          <c:cat>
            <c:strRef>
              <c:f>Sheet1!$A$2:$A$4</c:f>
              <c:strCache>
                <c:ptCount val="3"/>
                <c:pt idx="0">
                  <c:v>Overall social support &lt;12</c:v>
                </c:pt>
                <c:pt idx="1">
                  <c:v>Relative support &lt;6</c:v>
                </c:pt>
                <c:pt idx="2">
                  <c:v>Friend support &lt;6</c:v>
                </c:pt>
              </c:strCache>
            </c:strRef>
          </c:cat>
          <c:val>
            <c:numRef>
              <c:f>Sheet1!$D$2:$D$4</c:f>
              <c:numCache>
                <c:formatCode>General</c:formatCode>
                <c:ptCount val="3"/>
                <c:pt idx="0">
                  <c:v>35</c:v>
                </c:pt>
                <c:pt idx="1">
                  <c:v>25</c:v>
                </c:pt>
                <c:pt idx="2">
                  <c:v>41</c:v>
                </c:pt>
              </c:numCache>
            </c:numRef>
          </c:val>
        </c:ser>
        <c:dLbls>
          <c:showLegendKey val="0"/>
          <c:showVal val="1"/>
          <c:showCatName val="0"/>
          <c:showSerName val="0"/>
          <c:showPercent val="0"/>
          <c:showBubbleSize val="0"/>
        </c:dLbls>
        <c:gapWidth val="150"/>
        <c:overlap val="-25"/>
        <c:axId val="354896512"/>
        <c:axId val="354902400"/>
      </c:barChart>
      <c:catAx>
        <c:axId val="354896512"/>
        <c:scaling>
          <c:orientation val="minMax"/>
        </c:scaling>
        <c:delete val="0"/>
        <c:axPos val="b"/>
        <c:majorTickMark val="none"/>
        <c:minorTickMark val="none"/>
        <c:tickLblPos val="nextTo"/>
        <c:crossAx val="354902400"/>
        <c:crosses val="autoZero"/>
        <c:auto val="1"/>
        <c:lblAlgn val="ctr"/>
        <c:lblOffset val="100"/>
        <c:noMultiLvlLbl val="0"/>
      </c:catAx>
      <c:valAx>
        <c:axId val="354902400"/>
        <c:scaling>
          <c:orientation val="minMax"/>
        </c:scaling>
        <c:delete val="1"/>
        <c:axPos val="l"/>
        <c:numFmt formatCode="General" sourceLinked="1"/>
        <c:majorTickMark val="none"/>
        <c:minorTickMark val="none"/>
        <c:tickLblPos val="none"/>
        <c:crossAx val="354896512"/>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442633113071901E-2"/>
          <c:y val="8.8832072461530506E-2"/>
          <c:w val="0.977864651340693"/>
          <c:h val="0.64971622664813999"/>
        </c:manualLayout>
      </c:layout>
      <c:barChart>
        <c:barDir val="col"/>
        <c:grouping val="clustered"/>
        <c:varyColors val="0"/>
        <c:ser>
          <c:idx val="0"/>
          <c:order val="0"/>
          <c:tx>
            <c:strRef>
              <c:f>Sheet1!$B$1</c:f>
              <c:strCache>
                <c:ptCount val="1"/>
                <c:pt idx="0">
                  <c:v>≤40</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2"/>
                <c:pt idx="0">
                  <c:v>Loneliness (Mean score)*</c:v>
                </c:pt>
                <c:pt idx="1">
                  <c:v>Disclosure(Mean score)*</c:v>
                </c:pt>
              </c:strCache>
            </c:strRef>
          </c:cat>
          <c:val>
            <c:numRef>
              <c:f>Sheet1!$B$2:$B$4</c:f>
              <c:numCache>
                <c:formatCode>General</c:formatCode>
                <c:ptCount val="3"/>
                <c:pt idx="0">
                  <c:v>4</c:v>
                </c:pt>
                <c:pt idx="1">
                  <c:v>14</c:v>
                </c:pt>
              </c:numCache>
            </c:numRef>
          </c:val>
        </c:ser>
        <c:ser>
          <c:idx val="1"/>
          <c:order val="1"/>
          <c:tx>
            <c:strRef>
              <c:f>Sheet1!$C$1</c:f>
              <c:strCache>
                <c:ptCount val="1"/>
                <c:pt idx="0">
                  <c:v>40-&lt;48</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2"/>
                <c:pt idx="0">
                  <c:v>Loneliness (Mean score)*</c:v>
                </c:pt>
                <c:pt idx="1">
                  <c:v>Disclosure(Mean score)*</c:v>
                </c:pt>
              </c:strCache>
            </c:strRef>
          </c:cat>
          <c:val>
            <c:numRef>
              <c:f>Sheet1!$C$2:$C$4</c:f>
              <c:numCache>
                <c:formatCode>General</c:formatCode>
                <c:ptCount val="3"/>
                <c:pt idx="0">
                  <c:v>4</c:v>
                </c:pt>
                <c:pt idx="1">
                  <c:v>14</c:v>
                </c:pt>
              </c:numCache>
            </c:numRef>
          </c:val>
        </c:ser>
        <c:ser>
          <c:idx val="2"/>
          <c:order val="2"/>
          <c:tx>
            <c:strRef>
              <c:f>Sheet1!$D$1</c:f>
              <c:strCache>
                <c:ptCount val="1"/>
                <c:pt idx="0">
                  <c:v>48-&lt;54</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2"/>
                <c:pt idx="0">
                  <c:v>Loneliness (Mean score)*</c:v>
                </c:pt>
                <c:pt idx="1">
                  <c:v>Disclosure(Mean score)*</c:v>
                </c:pt>
              </c:strCache>
            </c:strRef>
          </c:cat>
          <c:val>
            <c:numRef>
              <c:f>Sheet1!$D$2:$D$4</c:f>
              <c:numCache>
                <c:formatCode>General</c:formatCode>
                <c:ptCount val="3"/>
                <c:pt idx="0">
                  <c:v>4</c:v>
                </c:pt>
                <c:pt idx="1">
                  <c:v>15</c:v>
                </c:pt>
              </c:numCache>
            </c:numRef>
          </c:val>
        </c:ser>
        <c:ser>
          <c:idx val="3"/>
          <c:order val="3"/>
          <c:tx>
            <c:strRef>
              <c:f>Sheet1!$E$1</c:f>
              <c:strCache>
                <c:ptCount val="1"/>
                <c:pt idx="0">
                  <c:v>≥54</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2"/>
                <c:pt idx="0">
                  <c:v>Loneliness (Mean score)*</c:v>
                </c:pt>
                <c:pt idx="1">
                  <c:v>Disclosure(Mean score)*</c:v>
                </c:pt>
              </c:strCache>
            </c:strRef>
          </c:cat>
          <c:val>
            <c:numRef>
              <c:f>Sheet1!$E$2:$E$4</c:f>
              <c:numCache>
                <c:formatCode>General</c:formatCode>
                <c:ptCount val="3"/>
                <c:pt idx="0">
                  <c:v>5</c:v>
                </c:pt>
                <c:pt idx="1">
                  <c:v>15</c:v>
                </c:pt>
              </c:numCache>
            </c:numRef>
          </c:val>
        </c:ser>
        <c:dLbls>
          <c:showLegendKey val="0"/>
          <c:showVal val="1"/>
          <c:showCatName val="0"/>
          <c:showSerName val="0"/>
          <c:showPercent val="0"/>
          <c:showBubbleSize val="0"/>
        </c:dLbls>
        <c:gapWidth val="150"/>
        <c:overlap val="-25"/>
        <c:axId val="354956416"/>
        <c:axId val="354957952"/>
      </c:barChart>
      <c:catAx>
        <c:axId val="354956416"/>
        <c:scaling>
          <c:orientation val="minMax"/>
        </c:scaling>
        <c:delete val="0"/>
        <c:axPos val="b"/>
        <c:majorTickMark val="none"/>
        <c:minorTickMark val="none"/>
        <c:tickLblPos val="nextTo"/>
        <c:crossAx val="354957952"/>
        <c:crosses val="autoZero"/>
        <c:auto val="1"/>
        <c:lblAlgn val="ctr"/>
        <c:lblOffset val="100"/>
        <c:noMultiLvlLbl val="0"/>
      </c:catAx>
      <c:valAx>
        <c:axId val="354957952"/>
        <c:scaling>
          <c:orientation val="minMax"/>
        </c:scaling>
        <c:delete val="1"/>
        <c:axPos val="l"/>
        <c:numFmt formatCode="General" sourceLinked="1"/>
        <c:majorTickMark val="none"/>
        <c:minorTickMark val="none"/>
        <c:tickLblPos val="none"/>
        <c:crossAx val="354956416"/>
        <c:crosses val="autoZero"/>
        <c:crossBetween val="between"/>
      </c:valAx>
    </c:plotArea>
    <c:legend>
      <c:legendPos val="t"/>
      <c:layout>
        <c:manualLayout>
          <c:xMode val="edge"/>
          <c:yMode val="edge"/>
          <c:x val="0.69326303433176395"/>
          <c:y val="8.8401832123925703E-2"/>
          <c:w val="0.19638837230773301"/>
          <c:h val="0.55827842107971803"/>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0" dirty="0" smtClean="0"/>
              <a:t>(Mean Score)</a:t>
            </a:r>
            <a:endParaRPr lang="en-US" b="0" dirty="0"/>
          </a:p>
        </c:rich>
      </c:tx>
      <c:layout>
        <c:manualLayout>
          <c:xMode val="edge"/>
          <c:yMode val="edge"/>
          <c:x val="0.42330181089172902"/>
          <c:y val="0.12765503684558799"/>
        </c:manualLayout>
      </c:layout>
      <c:overlay val="0"/>
    </c:title>
    <c:autoTitleDeleted val="0"/>
    <c:plotArea>
      <c:layout/>
      <c:barChart>
        <c:barDir val="col"/>
        <c:grouping val="clustered"/>
        <c:varyColors val="0"/>
        <c:ser>
          <c:idx val="0"/>
          <c:order val="0"/>
          <c:tx>
            <c:strRef>
              <c:f>Sheet1!$B$1</c:f>
              <c:strCache>
                <c:ptCount val="1"/>
                <c:pt idx="0">
                  <c:v>VL+(n=228)</c:v>
                </c:pt>
              </c:strCache>
            </c:strRef>
          </c:tx>
          <c:invertIfNegative val="0"/>
          <c:cat>
            <c:strRef>
              <c:f>Sheet1!$A$2:$A$3</c:f>
              <c:strCache>
                <c:ptCount val="2"/>
                <c:pt idx="0">
                  <c:v>Loneliness*</c:v>
                </c:pt>
                <c:pt idx="1">
                  <c:v>Disclosure</c:v>
                </c:pt>
              </c:strCache>
            </c:strRef>
          </c:cat>
          <c:val>
            <c:numRef>
              <c:f>Sheet1!$B$2:$B$3</c:f>
              <c:numCache>
                <c:formatCode>General</c:formatCode>
                <c:ptCount val="2"/>
                <c:pt idx="0">
                  <c:v>5</c:v>
                </c:pt>
                <c:pt idx="1">
                  <c:v>15</c:v>
                </c:pt>
              </c:numCache>
            </c:numRef>
          </c:val>
        </c:ser>
        <c:ser>
          <c:idx val="1"/>
          <c:order val="1"/>
          <c:tx>
            <c:strRef>
              <c:f>Sheet1!$C$1</c:f>
              <c:strCache>
                <c:ptCount val="1"/>
                <c:pt idx="0">
                  <c:v>VL-(n=345)</c:v>
                </c:pt>
              </c:strCache>
            </c:strRef>
          </c:tx>
          <c:invertIfNegative val="0"/>
          <c:cat>
            <c:strRef>
              <c:f>Sheet1!$A$2:$A$3</c:f>
              <c:strCache>
                <c:ptCount val="2"/>
                <c:pt idx="0">
                  <c:v>Loneliness*</c:v>
                </c:pt>
                <c:pt idx="1">
                  <c:v>Disclosure</c:v>
                </c:pt>
              </c:strCache>
            </c:strRef>
          </c:cat>
          <c:val>
            <c:numRef>
              <c:f>Sheet1!$C$2:$C$3</c:f>
              <c:numCache>
                <c:formatCode>General</c:formatCode>
                <c:ptCount val="2"/>
                <c:pt idx="0">
                  <c:v>5</c:v>
                </c:pt>
                <c:pt idx="1">
                  <c:v>15</c:v>
                </c:pt>
              </c:numCache>
            </c:numRef>
          </c:val>
        </c:ser>
        <c:ser>
          <c:idx val="2"/>
          <c:order val="2"/>
          <c:tx>
            <c:strRef>
              <c:f>Sheet1!$D$1</c:f>
              <c:strCache>
                <c:ptCount val="1"/>
                <c:pt idx="0">
                  <c:v>HIV-(n=209)</c:v>
                </c:pt>
              </c:strCache>
            </c:strRef>
          </c:tx>
          <c:invertIfNegative val="0"/>
          <c:cat>
            <c:strRef>
              <c:f>Sheet1!$A$2:$A$3</c:f>
              <c:strCache>
                <c:ptCount val="2"/>
                <c:pt idx="0">
                  <c:v>Loneliness*</c:v>
                </c:pt>
                <c:pt idx="1">
                  <c:v>Disclosure</c:v>
                </c:pt>
              </c:strCache>
            </c:strRef>
          </c:cat>
          <c:val>
            <c:numRef>
              <c:f>Sheet1!$D$2:$D$3</c:f>
              <c:numCache>
                <c:formatCode>General</c:formatCode>
                <c:ptCount val="2"/>
                <c:pt idx="0">
                  <c:v>4</c:v>
                </c:pt>
              </c:numCache>
            </c:numRef>
          </c:val>
        </c:ser>
        <c:dLbls>
          <c:showLegendKey val="0"/>
          <c:showVal val="1"/>
          <c:showCatName val="0"/>
          <c:showSerName val="0"/>
          <c:showPercent val="0"/>
          <c:showBubbleSize val="0"/>
        </c:dLbls>
        <c:gapWidth val="150"/>
        <c:overlap val="-25"/>
        <c:axId val="355048064"/>
        <c:axId val="355058048"/>
      </c:barChart>
      <c:catAx>
        <c:axId val="355048064"/>
        <c:scaling>
          <c:orientation val="minMax"/>
        </c:scaling>
        <c:delete val="0"/>
        <c:axPos val="b"/>
        <c:majorTickMark val="none"/>
        <c:minorTickMark val="none"/>
        <c:tickLblPos val="nextTo"/>
        <c:crossAx val="355058048"/>
        <c:crosses val="autoZero"/>
        <c:auto val="1"/>
        <c:lblAlgn val="ctr"/>
        <c:lblOffset val="100"/>
        <c:noMultiLvlLbl val="0"/>
      </c:catAx>
      <c:valAx>
        <c:axId val="355058048"/>
        <c:scaling>
          <c:orientation val="minMax"/>
        </c:scaling>
        <c:delete val="1"/>
        <c:axPos val="l"/>
        <c:numFmt formatCode="General" sourceLinked="1"/>
        <c:majorTickMark val="none"/>
        <c:minorTickMark val="none"/>
        <c:tickLblPos val="none"/>
        <c:crossAx val="355048064"/>
        <c:crosses val="autoZero"/>
        <c:crossBetween val="between"/>
      </c:valAx>
    </c:plotArea>
    <c:legend>
      <c:legendPos val="t"/>
      <c:layout>
        <c:manualLayout>
          <c:xMode val="edge"/>
          <c:yMode val="edge"/>
          <c:x val="0.120914546485709"/>
          <c:y val="2.1978648700855401E-2"/>
          <c:w val="0.75817090702858203"/>
          <c:h val="0.11307281974724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VL+</c:v>
                </c:pt>
              </c:strCache>
            </c:strRef>
          </c:tx>
          <c:spPr>
            <a:solidFill>
              <a:schemeClr val="accent1"/>
            </a:solidFill>
            <a:ln>
              <a:noFill/>
            </a:ln>
            <a:effectLst/>
            <a:scene3d>
              <a:camera prst="orthographicFront"/>
              <a:lightRig rig="threePt" dir="t"/>
            </a:scene3d>
            <a:sp3d>
              <a:bevelT w="190500" h="38100"/>
            </a:sp3d>
          </c:spPr>
          <c:invertIfNegative val="0"/>
          <c:dLbls>
            <c:txPr>
              <a:bodyPr/>
              <a:lstStyle/>
              <a:p>
                <a:pPr>
                  <a:defRPr sz="1800"/>
                </a:pPr>
                <a:endParaRPr lang="en-US"/>
              </a:p>
            </c:txPr>
            <c:showLegendKey val="0"/>
            <c:showVal val="1"/>
            <c:showCatName val="0"/>
            <c:showSerName val="0"/>
            <c:showPercent val="0"/>
            <c:showBubbleSize val="0"/>
            <c:showLeaderLines val="0"/>
          </c:dLbls>
          <c:cat>
            <c:strRef>
              <c:f>Sheet1!$A$2:$A$7</c:f>
              <c:strCache>
                <c:ptCount val="6"/>
                <c:pt idx="0">
                  <c:v>Menopause</c:v>
                </c:pt>
                <c:pt idx="1">
                  <c:v>Diabetes</c:v>
                </c:pt>
                <c:pt idx="2">
                  <c:v>Hypertension</c:v>
                </c:pt>
                <c:pt idx="3">
                  <c:v>Heavy Drinking</c:v>
                </c:pt>
                <c:pt idx="4">
                  <c:v>Current Drug Use</c:v>
                </c:pt>
                <c:pt idx="5">
                  <c:v>CESD &gt;16</c:v>
                </c:pt>
              </c:strCache>
            </c:strRef>
          </c:cat>
          <c:val>
            <c:numRef>
              <c:f>Sheet1!$B$2:$B$7</c:f>
              <c:numCache>
                <c:formatCode>General</c:formatCode>
                <c:ptCount val="6"/>
                <c:pt idx="0">
                  <c:v>17</c:v>
                </c:pt>
                <c:pt idx="1">
                  <c:v>23</c:v>
                </c:pt>
                <c:pt idx="2">
                  <c:v>29</c:v>
                </c:pt>
                <c:pt idx="3">
                  <c:v>8</c:v>
                </c:pt>
                <c:pt idx="4">
                  <c:v>25</c:v>
                </c:pt>
                <c:pt idx="5">
                  <c:v>42</c:v>
                </c:pt>
              </c:numCache>
            </c:numRef>
          </c:val>
        </c:ser>
        <c:ser>
          <c:idx val="1"/>
          <c:order val="1"/>
          <c:tx>
            <c:strRef>
              <c:f>Sheet1!$C$1</c:f>
              <c:strCache>
                <c:ptCount val="1"/>
                <c:pt idx="0">
                  <c:v>VL-</c:v>
                </c:pt>
              </c:strCache>
            </c:strRef>
          </c:tx>
          <c:spPr>
            <a:solidFill>
              <a:schemeClr val="accent4">
                <a:lumMod val="75000"/>
              </a:schemeClr>
            </a:solidFill>
            <a:ln>
              <a:noFill/>
            </a:ln>
            <a:effectLst/>
            <a:scene3d>
              <a:camera prst="orthographicFront"/>
              <a:lightRig rig="threePt" dir="t"/>
            </a:scene3d>
            <a:sp3d>
              <a:bevelT w="190500" h="38100"/>
            </a:sp3d>
          </c:spPr>
          <c:invertIfNegative val="0"/>
          <c:dLbls>
            <c:txPr>
              <a:bodyPr/>
              <a:lstStyle/>
              <a:p>
                <a:pPr>
                  <a:defRPr sz="1800"/>
                </a:pPr>
                <a:endParaRPr lang="en-US"/>
              </a:p>
            </c:txPr>
            <c:showLegendKey val="0"/>
            <c:showVal val="1"/>
            <c:showCatName val="0"/>
            <c:showSerName val="0"/>
            <c:showPercent val="0"/>
            <c:showBubbleSize val="0"/>
            <c:showLeaderLines val="0"/>
          </c:dLbls>
          <c:cat>
            <c:strRef>
              <c:f>Sheet1!$A$2:$A$7</c:f>
              <c:strCache>
                <c:ptCount val="6"/>
                <c:pt idx="0">
                  <c:v>Menopause</c:v>
                </c:pt>
                <c:pt idx="1">
                  <c:v>Diabetes</c:v>
                </c:pt>
                <c:pt idx="2">
                  <c:v>Hypertension</c:v>
                </c:pt>
                <c:pt idx="3">
                  <c:v>Heavy Drinking</c:v>
                </c:pt>
                <c:pt idx="4">
                  <c:v>Current Drug Use</c:v>
                </c:pt>
                <c:pt idx="5">
                  <c:v>CESD &gt;16</c:v>
                </c:pt>
              </c:strCache>
            </c:strRef>
          </c:cat>
          <c:val>
            <c:numRef>
              <c:f>Sheet1!$C$2:$C$7</c:f>
              <c:numCache>
                <c:formatCode>General</c:formatCode>
                <c:ptCount val="6"/>
                <c:pt idx="0">
                  <c:v>22</c:v>
                </c:pt>
                <c:pt idx="1">
                  <c:v>25</c:v>
                </c:pt>
                <c:pt idx="2">
                  <c:v>29</c:v>
                </c:pt>
                <c:pt idx="3">
                  <c:v>4</c:v>
                </c:pt>
                <c:pt idx="4">
                  <c:v>16</c:v>
                </c:pt>
                <c:pt idx="5">
                  <c:v>32</c:v>
                </c:pt>
              </c:numCache>
            </c:numRef>
          </c:val>
        </c:ser>
        <c:ser>
          <c:idx val="2"/>
          <c:order val="2"/>
          <c:tx>
            <c:strRef>
              <c:f>Sheet1!$D$1</c:f>
              <c:strCache>
                <c:ptCount val="1"/>
                <c:pt idx="0">
                  <c:v>HIV-</c:v>
                </c:pt>
              </c:strCache>
            </c:strRef>
          </c:tx>
          <c:spPr>
            <a:solidFill>
              <a:srgbClr val="00B050"/>
            </a:solidFill>
            <a:ln>
              <a:noFill/>
            </a:ln>
            <a:effectLst/>
            <a:scene3d>
              <a:camera prst="orthographicFront"/>
              <a:lightRig rig="threePt" dir="t"/>
            </a:scene3d>
            <a:sp3d>
              <a:bevelT w="190500" h="38100"/>
            </a:sp3d>
          </c:spPr>
          <c:invertIfNegative val="0"/>
          <c:dLbls>
            <c:txPr>
              <a:bodyPr/>
              <a:lstStyle/>
              <a:p>
                <a:pPr>
                  <a:defRPr sz="1800"/>
                </a:pPr>
                <a:endParaRPr lang="en-US"/>
              </a:p>
            </c:txPr>
            <c:showLegendKey val="0"/>
            <c:showVal val="1"/>
            <c:showCatName val="0"/>
            <c:showSerName val="0"/>
            <c:showPercent val="0"/>
            <c:showBubbleSize val="0"/>
            <c:showLeaderLines val="0"/>
          </c:dLbls>
          <c:cat>
            <c:strRef>
              <c:f>Sheet1!$A$2:$A$7</c:f>
              <c:strCache>
                <c:ptCount val="6"/>
                <c:pt idx="0">
                  <c:v>Menopause</c:v>
                </c:pt>
                <c:pt idx="1">
                  <c:v>Diabetes</c:v>
                </c:pt>
                <c:pt idx="2">
                  <c:v>Hypertension</c:v>
                </c:pt>
                <c:pt idx="3">
                  <c:v>Heavy Drinking</c:v>
                </c:pt>
                <c:pt idx="4">
                  <c:v>Current Drug Use</c:v>
                </c:pt>
                <c:pt idx="5">
                  <c:v>CESD &gt;16</c:v>
                </c:pt>
              </c:strCache>
            </c:strRef>
          </c:cat>
          <c:val>
            <c:numRef>
              <c:f>Sheet1!$D$2:$D$7</c:f>
              <c:numCache>
                <c:formatCode>General</c:formatCode>
                <c:ptCount val="6"/>
                <c:pt idx="0">
                  <c:v>13</c:v>
                </c:pt>
                <c:pt idx="1">
                  <c:v>24</c:v>
                </c:pt>
                <c:pt idx="2">
                  <c:v>28</c:v>
                </c:pt>
                <c:pt idx="3">
                  <c:v>11</c:v>
                </c:pt>
                <c:pt idx="4">
                  <c:v>31</c:v>
                </c:pt>
                <c:pt idx="5">
                  <c:v>32</c:v>
                </c:pt>
              </c:numCache>
            </c:numRef>
          </c:val>
        </c:ser>
        <c:dLbls>
          <c:showLegendKey val="0"/>
          <c:showVal val="1"/>
          <c:showCatName val="0"/>
          <c:showSerName val="0"/>
          <c:showPercent val="0"/>
          <c:showBubbleSize val="0"/>
        </c:dLbls>
        <c:gapWidth val="150"/>
        <c:overlap val="-25"/>
        <c:axId val="320672512"/>
        <c:axId val="320674048"/>
      </c:barChart>
      <c:catAx>
        <c:axId val="320672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20674048"/>
        <c:crosses val="autoZero"/>
        <c:auto val="1"/>
        <c:lblAlgn val="ctr"/>
        <c:lblOffset val="100"/>
        <c:noMultiLvlLbl val="0"/>
      </c:catAx>
      <c:valAx>
        <c:axId val="320674048"/>
        <c:scaling>
          <c:orientation val="minMax"/>
        </c:scaling>
        <c:delete val="1"/>
        <c:axPos val="l"/>
        <c:numFmt formatCode="General" sourceLinked="1"/>
        <c:majorTickMark val="none"/>
        <c:minorTickMark val="none"/>
        <c:tickLblPos val="none"/>
        <c:crossAx val="320672512"/>
        <c:crosses val="autoZero"/>
        <c:crossBetween val="between"/>
      </c:valAx>
      <c:spPr>
        <a:noFill/>
        <a:ln>
          <a:noFill/>
        </a:ln>
        <a:effectLst/>
      </c:spPr>
    </c:plotArea>
    <c:legend>
      <c:legendPos val="t"/>
      <c:layout>
        <c:manualLayout>
          <c:xMode val="edge"/>
          <c:yMode val="edge"/>
          <c:x val="0.28971860252606801"/>
          <c:y val="6.7887909913594904E-2"/>
          <c:w val="0.420562669771052"/>
          <c:h val="0.13285440250819"/>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VL+</c:v>
                </c:pt>
              </c:strCache>
            </c:strRef>
          </c:tx>
          <c:spPr>
            <a:solidFill>
              <a:schemeClr val="accent1"/>
            </a:solidFill>
            <a:ln>
              <a:noFill/>
            </a:ln>
            <a:effectLst/>
            <a:scene3d>
              <a:camera prst="orthographicFront"/>
              <a:lightRig rig="threePt" dir="t"/>
            </a:scene3d>
            <a:sp3d>
              <a:bevelT w="190500" h="38100"/>
            </a:sp3d>
          </c:spPr>
          <c:invertIfNegative val="0"/>
          <c:dLbls>
            <c:txPr>
              <a:bodyPr/>
              <a:lstStyle/>
              <a:p>
                <a:pPr>
                  <a:defRPr sz="2000"/>
                </a:pPr>
                <a:endParaRPr lang="en-US"/>
              </a:p>
            </c:txPr>
            <c:showLegendKey val="0"/>
            <c:showVal val="1"/>
            <c:showCatName val="0"/>
            <c:showSerName val="0"/>
            <c:showPercent val="0"/>
            <c:showBubbleSize val="0"/>
            <c:showLeaderLines val="0"/>
          </c:dLbls>
          <c:cat>
            <c:strRef>
              <c:f>Sheet1!$A$2:$A$3</c:f>
              <c:strCache>
                <c:ptCount val="2"/>
                <c:pt idx="0">
                  <c:v>SA at enrollment (p=&lt;.0001)</c:v>
                </c:pt>
                <c:pt idx="1">
                  <c:v>SA at follow up (p=&lt;.0001)</c:v>
                </c:pt>
              </c:strCache>
            </c:strRef>
          </c:cat>
          <c:val>
            <c:numRef>
              <c:f>Sheet1!$B$2:$B$3</c:f>
              <c:numCache>
                <c:formatCode>General</c:formatCode>
                <c:ptCount val="2"/>
                <c:pt idx="0">
                  <c:v>74</c:v>
                </c:pt>
                <c:pt idx="1">
                  <c:v>69</c:v>
                </c:pt>
              </c:numCache>
            </c:numRef>
          </c:val>
        </c:ser>
        <c:ser>
          <c:idx val="1"/>
          <c:order val="1"/>
          <c:tx>
            <c:strRef>
              <c:f>Sheet1!$C$1</c:f>
              <c:strCache>
                <c:ptCount val="1"/>
                <c:pt idx="0">
                  <c:v>VL-</c:v>
                </c:pt>
              </c:strCache>
            </c:strRef>
          </c:tx>
          <c:spPr>
            <a:solidFill>
              <a:schemeClr val="accent4">
                <a:lumMod val="75000"/>
              </a:schemeClr>
            </a:solidFill>
            <a:ln>
              <a:noFill/>
            </a:ln>
            <a:effectLst/>
            <a:scene3d>
              <a:camera prst="orthographicFront"/>
              <a:lightRig rig="threePt" dir="t"/>
            </a:scene3d>
            <a:sp3d>
              <a:bevelT w="190500" h="38100"/>
            </a:sp3d>
          </c:spPr>
          <c:invertIfNegative val="0"/>
          <c:dLbls>
            <c:txPr>
              <a:bodyPr/>
              <a:lstStyle/>
              <a:p>
                <a:pPr>
                  <a:defRPr sz="2000"/>
                </a:pPr>
                <a:endParaRPr lang="en-US"/>
              </a:p>
            </c:txPr>
            <c:showLegendKey val="0"/>
            <c:showVal val="1"/>
            <c:showCatName val="0"/>
            <c:showSerName val="0"/>
            <c:showPercent val="0"/>
            <c:showBubbleSize val="0"/>
            <c:showLeaderLines val="0"/>
          </c:dLbls>
          <c:cat>
            <c:strRef>
              <c:f>Sheet1!$A$2:$A$3</c:f>
              <c:strCache>
                <c:ptCount val="2"/>
                <c:pt idx="0">
                  <c:v>SA at enrollment (p=&lt;.0001)</c:v>
                </c:pt>
                <c:pt idx="1">
                  <c:v>SA at follow up (p=&lt;.0001)</c:v>
                </c:pt>
              </c:strCache>
            </c:strRef>
          </c:cat>
          <c:val>
            <c:numRef>
              <c:f>Sheet1!$C$2:$C$3</c:f>
              <c:numCache>
                <c:formatCode>General</c:formatCode>
                <c:ptCount val="2"/>
                <c:pt idx="0">
                  <c:v>73</c:v>
                </c:pt>
                <c:pt idx="1">
                  <c:v>65</c:v>
                </c:pt>
              </c:numCache>
            </c:numRef>
          </c:val>
        </c:ser>
        <c:ser>
          <c:idx val="2"/>
          <c:order val="2"/>
          <c:tx>
            <c:strRef>
              <c:f>Sheet1!$D$1</c:f>
              <c:strCache>
                <c:ptCount val="1"/>
                <c:pt idx="0">
                  <c:v>HIV-</c:v>
                </c:pt>
              </c:strCache>
            </c:strRef>
          </c:tx>
          <c:spPr>
            <a:solidFill>
              <a:srgbClr val="00B050"/>
            </a:solidFill>
            <a:ln>
              <a:noFill/>
            </a:ln>
            <a:effectLst/>
            <a:scene3d>
              <a:camera prst="orthographicFront"/>
              <a:lightRig rig="threePt" dir="t"/>
            </a:scene3d>
            <a:sp3d>
              <a:bevelT w="190500" h="38100"/>
            </a:sp3d>
          </c:spPr>
          <c:invertIfNegative val="0"/>
          <c:dLbls>
            <c:txPr>
              <a:bodyPr/>
              <a:lstStyle/>
              <a:p>
                <a:pPr>
                  <a:defRPr sz="2000"/>
                </a:pPr>
                <a:endParaRPr lang="en-US"/>
              </a:p>
            </c:txPr>
            <c:showLegendKey val="0"/>
            <c:showVal val="1"/>
            <c:showCatName val="0"/>
            <c:showSerName val="0"/>
            <c:showPercent val="0"/>
            <c:showBubbleSize val="0"/>
            <c:showLeaderLines val="0"/>
          </c:dLbls>
          <c:cat>
            <c:strRef>
              <c:f>Sheet1!$A$2:$A$3</c:f>
              <c:strCache>
                <c:ptCount val="2"/>
                <c:pt idx="0">
                  <c:v>SA at enrollment (p=&lt;.0001)</c:v>
                </c:pt>
                <c:pt idx="1">
                  <c:v>SA at follow up (p=&lt;.0001)</c:v>
                </c:pt>
              </c:strCache>
            </c:strRef>
          </c:cat>
          <c:val>
            <c:numRef>
              <c:f>Sheet1!$D$2:$D$3</c:f>
              <c:numCache>
                <c:formatCode>General</c:formatCode>
                <c:ptCount val="2"/>
                <c:pt idx="0">
                  <c:v>87</c:v>
                </c:pt>
                <c:pt idx="1">
                  <c:v>79</c:v>
                </c:pt>
              </c:numCache>
            </c:numRef>
          </c:val>
        </c:ser>
        <c:dLbls>
          <c:showLegendKey val="0"/>
          <c:showVal val="1"/>
          <c:showCatName val="0"/>
          <c:showSerName val="0"/>
          <c:showPercent val="0"/>
          <c:showBubbleSize val="0"/>
        </c:dLbls>
        <c:gapWidth val="150"/>
        <c:overlap val="-25"/>
        <c:axId val="323571072"/>
        <c:axId val="323581056"/>
      </c:barChart>
      <c:catAx>
        <c:axId val="32357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323581056"/>
        <c:crosses val="autoZero"/>
        <c:auto val="1"/>
        <c:lblAlgn val="ctr"/>
        <c:lblOffset val="100"/>
        <c:noMultiLvlLbl val="0"/>
      </c:catAx>
      <c:valAx>
        <c:axId val="323581056"/>
        <c:scaling>
          <c:orientation val="minMax"/>
        </c:scaling>
        <c:delete val="1"/>
        <c:axPos val="l"/>
        <c:numFmt formatCode="General" sourceLinked="1"/>
        <c:majorTickMark val="none"/>
        <c:minorTickMark val="none"/>
        <c:tickLblPos val="none"/>
        <c:crossAx val="323571072"/>
        <c:crosses val="autoZero"/>
        <c:crossBetween val="between"/>
      </c:valAx>
      <c:spPr>
        <a:noFill/>
        <a:ln>
          <a:noFill/>
        </a:ln>
        <a:effectLst/>
      </c:spPr>
    </c:plotArea>
    <c:legend>
      <c:legendPos val="t"/>
      <c:layout>
        <c:manualLayout>
          <c:xMode val="edge"/>
          <c:yMode val="edge"/>
          <c:x val="0"/>
          <c:y val="3.6440721380301203E-2"/>
          <c:w val="0.93709489654136502"/>
          <c:h val="9.1348416296780505E-2"/>
        </c:manualLayout>
      </c:layout>
      <c:overlay val="0"/>
      <c:txPr>
        <a:bodyPr/>
        <a:lstStyle/>
        <a:p>
          <a:pPr>
            <a:defRPr sz="2400"/>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VL+</c:v>
                </c:pt>
              </c:strCache>
            </c:strRef>
          </c:tx>
          <c:spPr>
            <a:solidFill>
              <a:schemeClr val="accent1"/>
            </a:solidFill>
            <a:ln>
              <a:noFill/>
            </a:ln>
            <a:effectLst/>
            <a:scene3d>
              <a:camera prst="orthographicFront"/>
              <a:lightRig rig="threePt" dir="t"/>
            </a:scene3d>
            <a:sp3d>
              <a:bevelT w="190500" h="38100"/>
            </a:sp3d>
          </c:spPr>
          <c:invertIfNegative val="0"/>
          <c:dLbls>
            <c:txPr>
              <a:bodyPr/>
              <a:lstStyle/>
              <a:p>
                <a:pPr>
                  <a:defRPr sz="2000"/>
                </a:pPr>
                <a:endParaRPr lang="en-US"/>
              </a:p>
            </c:txPr>
            <c:showLegendKey val="0"/>
            <c:showVal val="1"/>
            <c:showCatName val="0"/>
            <c:showSerName val="0"/>
            <c:showPercent val="0"/>
            <c:showBubbleSize val="0"/>
            <c:showLeaderLines val="0"/>
          </c:dLbls>
          <c:cat>
            <c:strRef>
              <c:f>Sheet1!$A$2:$A$3</c:f>
              <c:strCache>
                <c:ptCount val="2"/>
                <c:pt idx="0">
                  <c:v>UAVI at enrollment (p=&lt;.0001)</c:v>
                </c:pt>
                <c:pt idx="1">
                  <c:v>UAVI at follow up (p=&lt;.0001)</c:v>
                </c:pt>
              </c:strCache>
            </c:strRef>
          </c:cat>
          <c:val>
            <c:numRef>
              <c:f>Sheet1!$B$2:$B$3</c:f>
              <c:numCache>
                <c:formatCode>General</c:formatCode>
                <c:ptCount val="2"/>
                <c:pt idx="0">
                  <c:v>29</c:v>
                </c:pt>
                <c:pt idx="1">
                  <c:v>25</c:v>
                </c:pt>
              </c:numCache>
            </c:numRef>
          </c:val>
        </c:ser>
        <c:ser>
          <c:idx val="1"/>
          <c:order val="1"/>
          <c:tx>
            <c:strRef>
              <c:f>Sheet1!$C$1</c:f>
              <c:strCache>
                <c:ptCount val="1"/>
                <c:pt idx="0">
                  <c:v>VL-</c:v>
                </c:pt>
              </c:strCache>
            </c:strRef>
          </c:tx>
          <c:spPr>
            <a:solidFill>
              <a:schemeClr val="accent4">
                <a:lumMod val="75000"/>
              </a:schemeClr>
            </a:solidFill>
            <a:ln>
              <a:noFill/>
            </a:ln>
            <a:effectLst/>
            <a:scene3d>
              <a:camera prst="orthographicFront"/>
              <a:lightRig rig="threePt" dir="t"/>
            </a:scene3d>
            <a:sp3d>
              <a:bevelT w="190500" h="38100"/>
            </a:sp3d>
          </c:spPr>
          <c:invertIfNegative val="0"/>
          <c:dLbls>
            <c:txPr>
              <a:bodyPr/>
              <a:lstStyle/>
              <a:p>
                <a:pPr>
                  <a:defRPr sz="2000"/>
                </a:pPr>
                <a:endParaRPr lang="en-US"/>
              </a:p>
            </c:txPr>
            <c:showLegendKey val="0"/>
            <c:showVal val="1"/>
            <c:showCatName val="0"/>
            <c:showSerName val="0"/>
            <c:showPercent val="0"/>
            <c:showBubbleSize val="0"/>
            <c:showLeaderLines val="0"/>
          </c:dLbls>
          <c:cat>
            <c:strRef>
              <c:f>Sheet1!$A$2:$A$3</c:f>
              <c:strCache>
                <c:ptCount val="2"/>
                <c:pt idx="0">
                  <c:v>UAVI at enrollment (p=&lt;.0001)</c:v>
                </c:pt>
                <c:pt idx="1">
                  <c:v>UAVI at follow up (p=&lt;.0001)</c:v>
                </c:pt>
              </c:strCache>
            </c:strRef>
          </c:cat>
          <c:val>
            <c:numRef>
              <c:f>Sheet1!$C$2:$C$3</c:f>
              <c:numCache>
                <c:formatCode>General</c:formatCode>
                <c:ptCount val="2"/>
                <c:pt idx="0">
                  <c:v>30</c:v>
                </c:pt>
                <c:pt idx="1">
                  <c:v>22</c:v>
                </c:pt>
              </c:numCache>
            </c:numRef>
          </c:val>
        </c:ser>
        <c:ser>
          <c:idx val="2"/>
          <c:order val="2"/>
          <c:tx>
            <c:strRef>
              <c:f>Sheet1!$D$1</c:f>
              <c:strCache>
                <c:ptCount val="1"/>
                <c:pt idx="0">
                  <c:v>HIV-</c:v>
                </c:pt>
              </c:strCache>
            </c:strRef>
          </c:tx>
          <c:spPr>
            <a:solidFill>
              <a:srgbClr val="00B050"/>
            </a:solidFill>
            <a:ln>
              <a:noFill/>
            </a:ln>
            <a:effectLst/>
            <a:scene3d>
              <a:camera prst="orthographicFront"/>
              <a:lightRig rig="threePt" dir="t"/>
            </a:scene3d>
            <a:sp3d>
              <a:bevelT w="190500" h="38100"/>
            </a:sp3d>
          </c:spPr>
          <c:invertIfNegative val="0"/>
          <c:dLbls>
            <c:txPr>
              <a:bodyPr/>
              <a:lstStyle/>
              <a:p>
                <a:pPr>
                  <a:defRPr sz="2000"/>
                </a:pPr>
                <a:endParaRPr lang="en-US"/>
              </a:p>
            </c:txPr>
            <c:showLegendKey val="0"/>
            <c:showVal val="1"/>
            <c:showCatName val="0"/>
            <c:showSerName val="0"/>
            <c:showPercent val="0"/>
            <c:showBubbleSize val="0"/>
            <c:showLeaderLines val="0"/>
          </c:dLbls>
          <c:cat>
            <c:strRef>
              <c:f>Sheet1!$A$2:$A$3</c:f>
              <c:strCache>
                <c:ptCount val="2"/>
                <c:pt idx="0">
                  <c:v>UAVI at enrollment (p=&lt;.0001)</c:v>
                </c:pt>
                <c:pt idx="1">
                  <c:v>UAVI at follow up (p=&lt;.0001)</c:v>
                </c:pt>
              </c:strCache>
            </c:strRef>
          </c:cat>
          <c:val>
            <c:numRef>
              <c:f>Sheet1!$D$2:$D$3</c:f>
              <c:numCache>
                <c:formatCode>General</c:formatCode>
                <c:ptCount val="2"/>
                <c:pt idx="0">
                  <c:v>60</c:v>
                </c:pt>
                <c:pt idx="1">
                  <c:v>54</c:v>
                </c:pt>
              </c:numCache>
            </c:numRef>
          </c:val>
        </c:ser>
        <c:dLbls>
          <c:showLegendKey val="0"/>
          <c:showVal val="1"/>
          <c:showCatName val="0"/>
          <c:showSerName val="0"/>
          <c:showPercent val="0"/>
          <c:showBubbleSize val="0"/>
        </c:dLbls>
        <c:gapWidth val="150"/>
        <c:overlap val="-25"/>
        <c:axId val="324442368"/>
        <c:axId val="324444160"/>
      </c:barChart>
      <c:catAx>
        <c:axId val="324442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324444160"/>
        <c:crosses val="autoZero"/>
        <c:auto val="1"/>
        <c:lblAlgn val="ctr"/>
        <c:lblOffset val="100"/>
        <c:noMultiLvlLbl val="0"/>
      </c:catAx>
      <c:valAx>
        <c:axId val="324444160"/>
        <c:scaling>
          <c:orientation val="minMax"/>
        </c:scaling>
        <c:delete val="1"/>
        <c:axPos val="l"/>
        <c:numFmt formatCode="General" sourceLinked="1"/>
        <c:majorTickMark val="none"/>
        <c:minorTickMark val="none"/>
        <c:tickLblPos val="none"/>
        <c:crossAx val="324442368"/>
        <c:crosses val="autoZero"/>
        <c:crossBetween val="between"/>
      </c:valAx>
      <c:spPr>
        <a:noFill/>
        <a:ln>
          <a:noFill/>
        </a:ln>
        <a:effectLst/>
      </c:spPr>
    </c:plotArea>
    <c:legend>
      <c:legendPos val="t"/>
      <c:layout>
        <c:manualLayout>
          <c:xMode val="edge"/>
          <c:yMode val="edge"/>
          <c:x val="0"/>
          <c:y val="3.6440721380301203E-2"/>
          <c:w val="0.93709489654136502"/>
          <c:h val="9.1348416296780505E-2"/>
        </c:manualLayout>
      </c:layout>
      <c:overlay val="0"/>
      <c:txPr>
        <a:bodyPr/>
        <a:lstStyle/>
        <a:p>
          <a:pPr>
            <a:defRPr sz="2400"/>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≤40</c:v>
                </c:pt>
              </c:strCache>
            </c:strRef>
          </c:tx>
          <c:invertIfNegative val="0"/>
          <c:cat>
            <c:strRef>
              <c:f>Sheet1!$A$2:$A$5</c:f>
              <c:strCache>
                <c:ptCount val="3"/>
                <c:pt idx="0">
                  <c:v>Sexually active last 6 months*</c:v>
                </c:pt>
                <c:pt idx="1">
                  <c:v>New sexual partner last 6 months*</c:v>
                </c:pt>
                <c:pt idx="2">
                  <c:v>UAVI</c:v>
                </c:pt>
              </c:strCache>
            </c:strRef>
          </c:cat>
          <c:val>
            <c:numRef>
              <c:f>Sheet1!$B$2:$B$5</c:f>
              <c:numCache>
                <c:formatCode>General</c:formatCode>
                <c:ptCount val="4"/>
                <c:pt idx="0">
                  <c:v>83</c:v>
                </c:pt>
                <c:pt idx="1">
                  <c:v>18</c:v>
                </c:pt>
                <c:pt idx="2">
                  <c:v>58</c:v>
                </c:pt>
              </c:numCache>
            </c:numRef>
          </c:val>
        </c:ser>
        <c:ser>
          <c:idx val="1"/>
          <c:order val="1"/>
          <c:tx>
            <c:strRef>
              <c:f>Sheet1!$C$1</c:f>
              <c:strCache>
                <c:ptCount val="1"/>
                <c:pt idx="0">
                  <c:v>41-&lt;48</c:v>
                </c:pt>
              </c:strCache>
            </c:strRef>
          </c:tx>
          <c:invertIfNegative val="0"/>
          <c:cat>
            <c:strRef>
              <c:f>Sheet1!$A$2:$A$5</c:f>
              <c:strCache>
                <c:ptCount val="3"/>
                <c:pt idx="0">
                  <c:v>Sexually active last 6 months*</c:v>
                </c:pt>
                <c:pt idx="1">
                  <c:v>New sexual partner last 6 months*</c:v>
                </c:pt>
                <c:pt idx="2">
                  <c:v>UAVI</c:v>
                </c:pt>
              </c:strCache>
            </c:strRef>
          </c:cat>
          <c:val>
            <c:numRef>
              <c:f>Sheet1!$C$2:$C$5</c:f>
              <c:numCache>
                <c:formatCode>General</c:formatCode>
                <c:ptCount val="4"/>
                <c:pt idx="0">
                  <c:v>68</c:v>
                </c:pt>
                <c:pt idx="1">
                  <c:v>14</c:v>
                </c:pt>
                <c:pt idx="2">
                  <c:v>51</c:v>
                </c:pt>
              </c:numCache>
            </c:numRef>
          </c:val>
        </c:ser>
        <c:ser>
          <c:idx val="2"/>
          <c:order val="2"/>
          <c:tx>
            <c:strRef>
              <c:f>Sheet1!$D$1</c:f>
              <c:strCache>
                <c:ptCount val="1"/>
                <c:pt idx="0">
                  <c:v>48-&lt;54</c:v>
                </c:pt>
              </c:strCache>
            </c:strRef>
          </c:tx>
          <c:invertIfNegative val="0"/>
          <c:cat>
            <c:strRef>
              <c:f>Sheet1!$A$2:$A$5</c:f>
              <c:strCache>
                <c:ptCount val="3"/>
                <c:pt idx="0">
                  <c:v>Sexually active last 6 months*</c:v>
                </c:pt>
                <c:pt idx="1">
                  <c:v>New sexual partner last 6 months*</c:v>
                </c:pt>
                <c:pt idx="2">
                  <c:v>UAVI</c:v>
                </c:pt>
              </c:strCache>
            </c:strRef>
          </c:cat>
          <c:val>
            <c:numRef>
              <c:f>Sheet1!$D$2:$D$5</c:f>
              <c:numCache>
                <c:formatCode>General</c:formatCode>
                <c:ptCount val="4"/>
                <c:pt idx="0">
                  <c:v>56</c:v>
                </c:pt>
                <c:pt idx="1">
                  <c:v>12</c:v>
                </c:pt>
                <c:pt idx="2">
                  <c:v>58</c:v>
                </c:pt>
              </c:numCache>
            </c:numRef>
          </c:val>
        </c:ser>
        <c:ser>
          <c:idx val="3"/>
          <c:order val="3"/>
          <c:tx>
            <c:strRef>
              <c:f>Sheet1!$E$1</c:f>
              <c:strCache>
                <c:ptCount val="1"/>
                <c:pt idx="0">
                  <c:v>≥54</c:v>
                </c:pt>
              </c:strCache>
            </c:strRef>
          </c:tx>
          <c:invertIfNegative val="0"/>
          <c:cat>
            <c:strRef>
              <c:f>Sheet1!$A$2:$A$5</c:f>
              <c:strCache>
                <c:ptCount val="3"/>
                <c:pt idx="0">
                  <c:v>Sexually active last 6 months*</c:v>
                </c:pt>
                <c:pt idx="1">
                  <c:v>New sexual partner last 6 months*</c:v>
                </c:pt>
                <c:pt idx="2">
                  <c:v>UAVI</c:v>
                </c:pt>
              </c:strCache>
            </c:strRef>
          </c:cat>
          <c:val>
            <c:numRef>
              <c:f>Sheet1!$E$2:$E$5</c:f>
              <c:numCache>
                <c:formatCode>General</c:formatCode>
                <c:ptCount val="4"/>
                <c:pt idx="0">
                  <c:v>33</c:v>
                </c:pt>
                <c:pt idx="1">
                  <c:v>7</c:v>
                </c:pt>
                <c:pt idx="2">
                  <c:v>46</c:v>
                </c:pt>
              </c:numCache>
            </c:numRef>
          </c:val>
        </c:ser>
        <c:dLbls>
          <c:showLegendKey val="0"/>
          <c:showVal val="1"/>
          <c:showCatName val="0"/>
          <c:showSerName val="0"/>
          <c:showPercent val="0"/>
          <c:showBubbleSize val="0"/>
        </c:dLbls>
        <c:gapWidth val="75"/>
        <c:axId val="353678080"/>
        <c:axId val="353679616"/>
      </c:barChart>
      <c:catAx>
        <c:axId val="353678080"/>
        <c:scaling>
          <c:orientation val="minMax"/>
        </c:scaling>
        <c:delete val="0"/>
        <c:axPos val="b"/>
        <c:majorTickMark val="none"/>
        <c:minorTickMark val="none"/>
        <c:tickLblPos val="nextTo"/>
        <c:crossAx val="353679616"/>
        <c:crosses val="autoZero"/>
        <c:auto val="1"/>
        <c:lblAlgn val="ctr"/>
        <c:lblOffset val="100"/>
        <c:noMultiLvlLbl val="0"/>
      </c:catAx>
      <c:valAx>
        <c:axId val="353679616"/>
        <c:scaling>
          <c:orientation val="minMax"/>
        </c:scaling>
        <c:delete val="0"/>
        <c:axPos val="l"/>
        <c:numFmt formatCode="General" sourceLinked="1"/>
        <c:majorTickMark val="none"/>
        <c:minorTickMark val="none"/>
        <c:tickLblPos val="nextTo"/>
        <c:crossAx val="353678080"/>
        <c:crosses val="autoZero"/>
        <c:crossBetween val="between"/>
      </c:valAx>
    </c:plotArea>
    <c:legend>
      <c:legendPos val="b"/>
      <c:layout>
        <c:manualLayout>
          <c:xMode val="edge"/>
          <c:yMode val="edge"/>
          <c:x val="0.78235706089502599"/>
          <c:y val="0.204350628644142"/>
          <c:w val="0.15890383676914799"/>
          <c:h val="0.4937626170734180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VL+</c:v>
                </c:pt>
              </c:strCache>
            </c:strRef>
          </c:tx>
          <c:invertIfNegative val="0"/>
          <c:cat>
            <c:strRef>
              <c:f>Sheet1!$A$2:$A$5</c:f>
              <c:strCache>
                <c:ptCount val="3"/>
                <c:pt idx="0">
                  <c:v>Sexually active in last 6 months*</c:v>
                </c:pt>
                <c:pt idx="1">
                  <c:v>New partner in last 6 months*</c:v>
                </c:pt>
                <c:pt idx="2">
                  <c:v>UAVI*</c:v>
                </c:pt>
              </c:strCache>
            </c:strRef>
          </c:cat>
          <c:val>
            <c:numRef>
              <c:f>Sheet1!$B$2:$B$5</c:f>
              <c:numCache>
                <c:formatCode>General</c:formatCode>
                <c:ptCount val="4"/>
                <c:pt idx="0">
                  <c:v>35</c:v>
                </c:pt>
                <c:pt idx="1">
                  <c:v>10</c:v>
                </c:pt>
                <c:pt idx="2">
                  <c:v>36</c:v>
                </c:pt>
              </c:numCache>
            </c:numRef>
          </c:val>
        </c:ser>
        <c:ser>
          <c:idx val="1"/>
          <c:order val="1"/>
          <c:tx>
            <c:strRef>
              <c:f>Sheet1!$C$1</c:f>
              <c:strCache>
                <c:ptCount val="1"/>
                <c:pt idx="0">
                  <c:v>VL-</c:v>
                </c:pt>
              </c:strCache>
            </c:strRef>
          </c:tx>
          <c:invertIfNegative val="0"/>
          <c:cat>
            <c:strRef>
              <c:f>Sheet1!$A$2:$A$5</c:f>
              <c:strCache>
                <c:ptCount val="3"/>
                <c:pt idx="0">
                  <c:v>Sexually active in last 6 months*</c:v>
                </c:pt>
                <c:pt idx="1">
                  <c:v>New partner in last 6 months*</c:v>
                </c:pt>
                <c:pt idx="2">
                  <c:v>UAVI*</c:v>
                </c:pt>
              </c:strCache>
            </c:strRef>
          </c:cat>
          <c:val>
            <c:numRef>
              <c:f>Sheet1!$C$2:$C$5</c:f>
              <c:numCache>
                <c:formatCode>General</c:formatCode>
                <c:ptCount val="4"/>
                <c:pt idx="0">
                  <c:v>38</c:v>
                </c:pt>
                <c:pt idx="1">
                  <c:v>6</c:v>
                </c:pt>
                <c:pt idx="2">
                  <c:v>38</c:v>
                </c:pt>
              </c:numCache>
            </c:numRef>
          </c:val>
        </c:ser>
        <c:ser>
          <c:idx val="2"/>
          <c:order val="2"/>
          <c:tx>
            <c:strRef>
              <c:f>Sheet1!$D$1</c:f>
              <c:strCache>
                <c:ptCount val="1"/>
                <c:pt idx="0">
                  <c:v>HIV-</c:v>
                </c:pt>
              </c:strCache>
            </c:strRef>
          </c:tx>
          <c:invertIfNegative val="0"/>
          <c:cat>
            <c:strRef>
              <c:f>Sheet1!$A$2:$A$5</c:f>
              <c:strCache>
                <c:ptCount val="3"/>
                <c:pt idx="0">
                  <c:v>Sexually active in last 6 months*</c:v>
                </c:pt>
                <c:pt idx="1">
                  <c:v>New partner in last 6 months*</c:v>
                </c:pt>
                <c:pt idx="2">
                  <c:v>UAVI*</c:v>
                </c:pt>
              </c:strCache>
            </c:strRef>
          </c:cat>
          <c:val>
            <c:numRef>
              <c:f>Sheet1!$D$2:$D$5</c:f>
              <c:numCache>
                <c:formatCode>General</c:formatCode>
                <c:ptCount val="4"/>
                <c:pt idx="0">
                  <c:v>52</c:v>
                </c:pt>
                <c:pt idx="1">
                  <c:v>13</c:v>
                </c:pt>
                <c:pt idx="2">
                  <c:v>82</c:v>
                </c:pt>
              </c:numCache>
            </c:numRef>
          </c:val>
        </c:ser>
        <c:dLbls>
          <c:showLegendKey val="0"/>
          <c:showVal val="1"/>
          <c:showCatName val="0"/>
          <c:showSerName val="0"/>
          <c:showPercent val="0"/>
          <c:showBubbleSize val="0"/>
        </c:dLbls>
        <c:gapWidth val="75"/>
        <c:axId val="354090368"/>
        <c:axId val="354231424"/>
      </c:barChart>
      <c:catAx>
        <c:axId val="354090368"/>
        <c:scaling>
          <c:orientation val="minMax"/>
        </c:scaling>
        <c:delete val="0"/>
        <c:axPos val="b"/>
        <c:majorTickMark val="none"/>
        <c:minorTickMark val="none"/>
        <c:tickLblPos val="nextTo"/>
        <c:crossAx val="354231424"/>
        <c:crosses val="autoZero"/>
        <c:auto val="1"/>
        <c:lblAlgn val="ctr"/>
        <c:lblOffset val="100"/>
        <c:noMultiLvlLbl val="0"/>
      </c:catAx>
      <c:valAx>
        <c:axId val="354231424"/>
        <c:scaling>
          <c:orientation val="minMax"/>
        </c:scaling>
        <c:delete val="0"/>
        <c:axPos val="l"/>
        <c:numFmt formatCode="General" sourceLinked="1"/>
        <c:majorTickMark val="none"/>
        <c:minorTickMark val="none"/>
        <c:tickLblPos val="nextTo"/>
        <c:crossAx val="354090368"/>
        <c:crosses val="autoZero"/>
        <c:crossBetween val="between"/>
      </c:valAx>
    </c:plotArea>
    <c:legend>
      <c:legendPos val="b"/>
      <c:layout>
        <c:manualLayout>
          <c:xMode val="edge"/>
          <c:yMode val="edge"/>
          <c:x val="0.79475632756960701"/>
          <c:y val="0.23518789563069301"/>
          <c:w val="0.16425618908189199"/>
          <c:h val="0.4406587411867630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4265732259633798E-2"/>
          <c:y val="0.13990823098906099"/>
          <c:w val="0.94573426774036595"/>
          <c:h val="0.53549319330628098"/>
        </c:manualLayout>
      </c:layout>
      <c:barChart>
        <c:barDir val="col"/>
        <c:grouping val="clustered"/>
        <c:varyColors val="0"/>
        <c:ser>
          <c:idx val="0"/>
          <c:order val="0"/>
          <c:tx>
            <c:strRef>
              <c:f>Sheet1!$B$1</c:f>
              <c:strCache>
                <c:ptCount val="1"/>
                <c:pt idx="0">
                  <c:v>≤ 40</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Sheet1!$A$2:$A$9</c:f>
              <c:strCache>
                <c:ptCount val="7"/>
                <c:pt idx="0">
                  <c:v>Depression*</c:v>
                </c:pt>
                <c:pt idx="1">
                  <c:v>Drug use</c:v>
                </c:pt>
                <c:pt idx="2">
                  <c:v>Heavy drinking</c:v>
                </c:pt>
                <c:pt idx="3">
                  <c:v>Physical abuse*</c:v>
                </c:pt>
                <c:pt idx="4">
                  <c:v>Sexual abuse*</c:v>
                </c:pt>
                <c:pt idx="5">
                  <c:v>VACS*</c:v>
                </c:pt>
                <c:pt idx="6">
                  <c:v>Menopause</c:v>
                </c:pt>
              </c:strCache>
            </c:strRef>
          </c:cat>
          <c:val>
            <c:numRef>
              <c:f>Sheet1!$B$2:$B$9</c:f>
              <c:numCache>
                <c:formatCode>General</c:formatCode>
                <c:ptCount val="8"/>
                <c:pt idx="0">
                  <c:v>25</c:v>
                </c:pt>
                <c:pt idx="1">
                  <c:v>26</c:v>
                </c:pt>
                <c:pt idx="2">
                  <c:v>6</c:v>
                </c:pt>
                <c:pt idx="3">
                  <c:v>48</c:v>
                </c:pt>
                <c:pt idx="4">
                  <c:v>35</c:v>
                </c:pt>
                <c:pt idx="5">
                  <c:v>24</c:v>
                </c:pt>
                <c:pt idx="6">
                  <c:v>0.6</c:v>
                </c:pt>
              </c:numCache>
            </c:numRef>
          </c:val>
        </c:ser>
        <c:ser>
          <c:idx val="1"/>
          <c:order val="1"/>
          <c:tx>
            <c:strRef>
              <c:f>Sheet1!$C$1</c:f>
              <c:strCache>
                <c:ptCount val="1"/>
                <c:pt idx="0">
                  <c:v>41-&lt;48</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Sheet1!$A$2:$A$9</c:f>
              <c:strCache>
                <c:ptCount val="7"/>
                <c:pt idx="0">
                  <c:v>Depression*</c:v>
                </c:pt>
                <c:pt idx="1">
                  <c:v>Drug use</c:v>
                </c:pt>
                <c:pt idx="2">
                  <c:v>Heavy drinking</c:v>
                </c:pt>
                <c:pt idx="3">
                  <c:v>Physical abuse*</c:v>
                </c:pt>
                <c:pt idx="4">
                  <c:v>Sexual abuse*</c:v>
                </c:pt>
                <c:pt idx="5">
                  <c:v>VACS*</c:v>
                </c:pt>
                <c:pt idx="6">
                  <c:v>Menopause</c:v>
                </c:pt>
              </c:strCache>
            </c:strRef>
          </c:cat>
          <c:val>
            <c:numRef>
              <c:f>Sheet1!$C$2:$C$9</c:f>
              <c:numCache>
                <c:formatCode>General</c:formatCode>
                <c:ptCount val="8"/>
                <c:pt idx="0">
                  <c:v>31</c:v>
                </c:pt>
                <c:pt idx="1">
                  <c:v>22</c:v>
                </c:pt>
                <c:pt idx="2">
                  <c:v>9</c:v>
                </c:pt>
                <c:pt idx="3">
                  <c:v>40</c:v>
                </c:pt>
                <c:pt idx="4">
                  <c:v>41</c:v>
                </c:pt>
                <c:pt idx="5">
                  <c:v>21</c:v>
                </c:pt>
                <c:pt idx="6">
                  <c:v>8</c:v>
                </c:pt>
              </c:numCache>
            </c:numRef>
          </c:val>
        </c:ser>
        <c:ser>
          <c:idx val="2"/>
          <c:order val="2"/>
          <c:tx>
            <c:strRef>
              <c:f>Sheet1!$D$1</c:f>
              <c:strCache>
                <c:ptCount val="1"/>
                <c:pt idx="0">
                  <c:v>48-&lt;54</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Sheet1!$A$2:$A$9</c:f>
              <c:strCache>
                <c:ptCount val="7"/>
                <c:pt idx="0">
                  <c:v>Depression*</c:v>
                </c:pt>
                <c:pt idx="1">
                  <c:v>Drug use</c:v>
                </c:pt>
                <c:pt idx="2">
                  <c:v>Heavy drinking</c:v>
                </c:pt>
                <c:pt idx="3">
                  <c:v>Physical abuse*</c:v>
                </c:pt>
                <c:pt idx="4">
                  <c:v>Sexual abuse*</c:v>
                </c:pt>
                <c:pt idx="5">
                  <c:v>VACS*</c:v>
                </c:pt>
                <c:pt idx="6">
                  <c:v>Menopause</c:v>
                </c:pt>
              </c:strCache>
            </c:strRef>
          </c:cat>
          <c:val>
            <c:numRef>
              <c:f>Sheet1!$D$2:$D$9</c:f>
              <c:numCache>
                <c:formatCode>General</c:formatCode>
                <c:ptCount val="8"/>
                <c:pt idx="0">
                  <c:v>32</c:v>
                </c:pt>
                <c:pt idx="1">
                  <c:v>23</c:v>
                </c:pt>
                <c:pt idx="2">
                  <c:v>6</c:v>
                </c:pt>
                <c:pt idx="3">
                  <c:v>35</c:v>
                </c:pt>
                <c:pt idx="4">
                  <c:v>49</c:v>
                </c:pt>
                <c:pt idx="5">
                  <c:v>30</c:v>
                </c:pt>
                <c:pt idx="6">
                  <c:v>38</c:v>
                </c:pt>
              </c:numCache>
            </c:numRef>
          </c:val>
        </c:ser>
        <c:ser>
          <c:idx val="3"/>
          <c:order val="3"/>
          <c:tx>
            <c:strRef>
              <c:f>Sheet1!$E$1</c:f>
              <c:strCache>
                <c:ptCount val="1"/>
                <c:pt idx="0">
                  <c:v>≥ 54</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Sheet1!$A$2:$A$9</c:f>
              <c:strCache>
                <c:ptCount val="7"/>
                <c:pt idx="0">
                  <c:v>Depression*</c:v>
                </c:pt>
                <c:pt idx="1">
                  <c:v>Drug use</c:v>
                </c:pt>
                <c:pt idx="2">
                  <c:v>Heavy drinking</c:v>
                </c:pt>
                <c:pt idx="3">
                  <c:v>Physical abuse*</c:v>
                </c:pt>
                <c:pt idx="4">
                  <c:v>Sexual abuse*</c:v>
                </c:pt>
                <c:pt idx="5">
                  <c:v>VACS*</c:v>
                </c:pt>
                <c:pt idx="6">
                  <c:v>Menopause</c:v>
                </c:pt>
              </c:strCache>
            </c:strRef>
          </c:cat>
          <c:val>
            <c:numRef>
              <c:f>Sheet1!$E$2:$E$9</c:f>
              <c:numCache>
                <c:formatCode>General</c:formatCode>
                <c:ptCount val="8"/>
                <c:pt idx="0">
                  <c:v>33</c:v>
                </c:pt>
                <c:pt idx="1">
                  <c:v>22</c:v>
                </c:pt>
                <c:pt idx="2">
                  <c:v>6</c:v>
                </c:pt>
                <c:pt idx="3">
                  <c:v>30</c:v>
                </c:pt>
                <c:pt idx="4">
                  <c:v>53</c:v>
                </c:pt>
                <c:pt idx="5">
                  <c:v>40</c:v>
                </c:pt>
                <c:pt idx="6">
                  <c:v>74</c:v>
                </c:pt>
              </c:numCache>
            </c:numRef>
          </c:val>
        </c:ser>
        <c:dLbls>
          <c:showLegendKey val="0"/>
          <c:showVal val="1"/>
          <c:showCatName val="0"/>
          <c:showSerName val="0"/>
          <c:showPercent val="0"/>
          <c:showBubbleSize val="0"/>
        </c:dLbls>
        <c:gapWidth val="150"/>
        <c:overlap val="-25"/>
        <c:axId val="354285440"/>
        <c:axId val="354286976"/>
      </c:barChart>
      <c:catAx>
        <c:axId val="354285440"/>
        <c:scaling>
          <c:orientation val="minMax"/>
        </c:scaling>
        <c:delete val="0"/>
        <c:axPos val="b"/>
        <c:majorTickMark val="none"/>
        <c:minorTickMark val="none"/>
        <c:tickLblPos val="nextTo"/>
        <c:crossAx val="354286976"/>
        <c:crosses val="autoZero"/>
        <c:auto val="1"/>
        <c:lblAlgn val="ctr"/>
        <c:lblOffset val="100"/>
        <c:noMultiLvlLbl val="0"/>
      </c:catAx>
      <c:valAx>
        <c:axId val="354286976"/>
        <c:scaling>
          <c:orientation val="minMax"/>
        </c:scaling>
        <c:delete val="1"/>
        <c:axPos val="l"/>
        <c:numFmt formatCode="General" sourceLinked="1"/>
        <c:majorTickMark val="none"/>
        <c:minorTickMark val="none"/>
        <c:tickLblPos val="none"/>
        <c:crossAx val="354285440"/>
        <c:crosses val="autoZero"/>
        <c:crossBetween val="between"/>
      </c:valAx>
    </c:plotArea>
    <c:legend>
      <c:legendPos val="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VL+</c:v>
                </c:pt>
              </c:strCache>
            </c:strRef>
          </c:tx>
          <c:invertIfNegative val="0"/>
          <c:cat>
            <c:strRef>
              <c:f>Sheet1!$A$2:$A$7</c:f>
              <c:strCache>
                <c:ptCount val="6"/>
                <c:pt idx="0">
                  <c:v>Depression</c:v>
                </c:pt>
                <c:pt idx="1">
                  <c:v>Drug use*</c:v>
                </c:pt>
                <c:pt idx="2">
                  <c:v>Heavy drinking*</c:v>
                </c:pt>
                <c:pt idx="3">
                  <c:v>Physical abuse</c:v>
                </c:pt>
                <c:pt idx="4">
                  <c:v>Sexual abuse</c:v>
                </c:pt>
                <c:pt idx="5">
                  <c:v>VACS*</c:v>
                </c:pt>
              </c:strCache>
            </c:strRef>
          </c:cat>
          <c:val>
            <c:numRef>
              <c:f>Sheet1!$B$2:$B$7</c:f>
              <c:numCache>
                <c:formatCode>General</c:formatCode>
                <c:ptCount val="6"/>
                <c:pt idx="0">
                  <c:v>38</c:v>
                </c:pt>
                <c:pt idx="1">
                  <c:v>23</c:v>
                </c:pt>
                <c:pt idx="2">
                  <c:v>6</c:v>
                </c:pt>
                <c:pt idx="3">
                  <c:v>73</c:v>
                </c:pt>
                <c:pt idx="4">
                  <c:v>52</c:v>
                </c:pt>
                <c:pt idx="5">
                  <c:v>45</c:v>
                </c:pt>
              </c:numCache>
            </c:numRef>
          </c:val>
        </c:ser>
        <c:ser>
          <c:idx val="1"/>
          <c:order val="1"/>
          <c:tx>
            <c:strRef>
              <c:f>Sheet1!$C$1</c:f>
              <c:strCache>
                <c:ptCount val="1"/>
                <c:pt idx="0">
                  <c:v>VL-</c:v>
                </c:pt>
              </c:strCache>
            </c:strRef>
          </c:tx>
          <c:invertIfNegative val="0"/>
          <c:cat>
            <c:strRef>
              <c:f>Sheet1!$A$2:$A$7</c:f>
              <c:strCache>
                <c:ptCount val="6"/>
                <c:pt idx="0">
                  <c:v>Depression</c:v>
                </c:pt>
                <c:pt idx="1">
                  <c:v>Drug use*</c:v>
                </c:pt>
                <c:pt idx="2">
                  <c:v>Heavy drinking*</c:v>
                </c:pt>
                <c:pt idx="3">
                  <c:v>Physical abuse</c:v>
                </c:pt>
                <c:pt idx="4">
                  <c:v>Sexual abuse</c:v>
                </c:pt>
                <c:pt idx="5">
                  <c:v>VACS*</c:v>
                </c:pt>
              </c:strCache>
            </c:strRef>
          </c:cat>
          <c:val>
            <c:numRef>
              <c:f>Sheet1!$C$2:$C$7</c:f>
              <c:numCache>
                <c:formatCode>General</c:formatCode>
                <c:ptCount val="6"/>
                <c:pt idx="0">
                  <c:v>30</c:v>
                </c:pt>
                <c:pt idx="1">
                  <c:v>18</c:v>
                </c:pt>
                <c:pt idx="2">
                  <c:v>3</c:v>
                </c:pt>
                <c:pt idx="3">
                  <c:v>67</c:v>
                </c:pt>
                <c:pt idx="4">
                  <c:v>56</c:v>
                </c:pt>
                <c:pt idx="5">
                  <c:v>34</c:v>
                </c:pt>
              </c:numCache>
            </c:numRef>
          </c:val>
        </c:ser>
        <c:ser>
          <c:idx val="2"/>
          <c:order val="2"/>
          <c:tx>
            <c:strRef>
              <c:f>Sheet1!$D$1</c:f>
              <c:strCache>
                <c:ptCount val="1"/>
                <c:pt idx="0">
                  <c:v>HIV-</c:v>
                </c:pt>
              </c:strCache>
            </c:strRef>
          </c:tx>
          <c:invertIfNegative val="0"/>
          <c:cat>
            <c:strRef>
              <c:f>Sheet1!$A$2:$A$7</c:f>
              <c:strCache>
                <c:ptCount val="6"/>
                <c:pt idx="0">
                  <c:v>Depression</c:v>
                </c:pt>
                <c:pt idx="1">
                  <c:v>Drug use*</c:v>
                </c:pt>
                <c:pt idx="2">
                  <c:v>Heavy drinking*</c:v>
                </c:pt>
                <c:pt idx="3">
                  <c:v>Physical abuse</c:v>
                </c:pt>
                <c:pt idx="4">
                  <c:v>Sexual abuse</c:v>
                </c:pt>
                <c:pt idx="5">
                  <c:v>VACS*</c:v>
                </c:pt>
              </c:strCache>
            </c:strRef>
          </c:cat>
          <c:val>
            <c:numRef>
              <c:f>Sheet1!$D$2:$D$7</c:f>
              <c:numCache>
                <c:formatCode>General</c:formatCode>
                <c:ptCount val="6"/>
                <c:pt idx="0">
                  <c:v>34</c:v>
                </c:pt>
                <c:pt idx="1">
                  <c:v>29</c:v>
                </c:pt>
                <c:pt idx="2">
                  <c:v>10</c:v>
                </c:pt>
                <c:pt idx="3">
                  <c:v>64</c:v>
                </c:pt>
                <c:pt idx="4">
                  <c:v>51</c:v>
                </c:pt>
              </c:numCache>
            </c:numRef>
          </c:val>
        </c:ser>
        <c:dLbls>
          <c:showLegendKey val="0"/>
          <c:showVal val="1"/>
          <c:showCatName val="0"/>
          <c:showSerName val="0"/>
          <c:showPercent val="0"/>
          <c:showBubbleSize val="0"/>
        </c:dLbls>
        <c:gapWidth val="150"/>
        <c:overlap val="-25"/>
        <c:axId val="354545024"/>
        <c:axId val="354555008"/>
      </c:barChart>
      <c:catAx>
        <c:axId val="354545024"/>
        <c:scaling>
          <c:orientation val="minMax"/>
        </c:scaling>
        <c:delete val="0"/>
        <c:axPos val="b"/>
        <c:majorTickMark val="none"/>
        <c:minorTickMark val="none"/>
        <c:tickLblPos val="nextTo"/>
        <c:crossAx val="354555008"/>
        <c:crosses val="autoZero"/>
        <c:auto val="1"/>
        <c:lblAlgn val="ctr"/>
        <c:lblOffset val="100"/>
        <c:noMultiLvlLbl val="0"/>
      </c:catAx>
      <c:valAx>
        <c:axId val="354555008"/>
        <c:scaling>
          <c:orientation val="minMax"/>
        </c:scaling>
        <c:delete val="1"/>
        <c:axPos val="l"/>
        <c:numFmt formatCode="General" sourceLinked="1"/>
        <c:majorTickMark val="none"/>
        <c:minorTickMark val="none"/>
        <c:tickLblPos val="none"/>
        <c:crossAx val="354545024"/>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090900697714299E-3"/>
          <c:y val="0.14373405440890499"/>
          <c:w val="0.99475685514185097"/>
          <c:h val="0.58697122719317496"/>
        </c:manualLayout>
      </c:layout>
      <c:barChart>
        <c:barDir val="col"/>
        <c:grouping val="clustered"/>
        <c:varyColors val="0"/>
        <c:ser>
          <c:idx val="0"/>
          <c:order val="0"/>
          <c:tx>
            <c:strRef>
              <c:f>Sheet1!$B$1</c:f>
              <c:strCache>
                <c:ptCount val="1"/>
                <c:pt idx="0">
                  <c:v>≤40</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Sheet1!$A$2:$A$5</c:f>
              <c:strCache>
                <c:ptCount val="3"/>
                <c:pt idx="0">
                  <c:v>Overall social support &lt;12</c:v>
                </c:pt>
                <c:pt idx="1">
                  <c:v>Relative support &lt;6</c:v>
                </c:pt>
                <c:pt idx="2">
                  <c:v>Friend support &lt;6</c:v>
                </c:pt>
              </c:strCache>
            </c:strRef>
          </c:cat>
          <c:val>
            <c:numRef>
              <c:f>Sheet1!$B$2:$B$5</c:f>
              <c:numCache>
                <c:formatCode>General</c:formatCode>
                <c:ptCount val="4"/>
                <c:pt idx="0">
                  <c:v>36</c:v>
                </c:pt>
                <c:pt idx="1">
                  <c:v>26</c:v>
                </c:pt>
                <c:pt idx="2">
                  <c:v>43</c:v>
                </c:pt>
              </c:numCache>
            </c:numRef>
          </c:val>
        </c:ser>
        <c:ser>
          <c:idx val="1"/>
          <c:order val="1"/>
          <c:tx>
            <c:strRef>
              <c:f>Sheet1!$C$1</c:f>
              <c:strCache>
                <c:ptCount val="1"/>
                <c:pt idx="0">
                  <c:v>40-&lt;48</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Sheet1!$A$2:$A$5</c:f>
              <c:strCache>
                <c:ptCount val="3"/>
                <c:pt idx="0">
                  <c:v>Overall social support &lt;12</c:v>
                </c:pt>
                <c:pt idx="1">
                  <c:v>Relative support &lt;6</c:v>
                </c:pt>
                <c:pt idx="2">
                  <c:v>Friend support &lt;6</c:v>
                </c:pt>
              </c:strCache>
            </c:strRef>
          </c:cat>
          <c:val>
            <c:numRef>
              <c:f>Sheet1!$C$2:$C$5</c:f>
              <c:numCache>
                <c:formatCode>General</c:formatCode>
                <c:ptCount val="4"/>
                <c:pt idx="0">
                  <c:v>38</c:v>
                </c:pt>
                <c:pt idx="1">
                  <c:v>31</c:v>
                </c:pt>
                <c:pt idx="2">
                  <c:v>46</c:v>
                </c:pt>
              </c:numCache>
            </c:numRef>
          </c:val>
        </c:ser>
        <c:ser>
          <c:idx val="2"/>
          <c:order val="2"/>
          <c:tx>
            <c:strRef>
              <c:f>Sheet1!$D$1</c:f>
              <c:strCache>
                <c:ptCount val="1"/>
                <c:pt idx="0">
                  <c:v>48-&lt;54</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Sheet1!$A$2:$A$5</c:f>
              <c:strCache>
                <c:ptCount val="3"/>
                <c:pt idx="0">
                  <c:v>Overall social support &lt;12</c:v>
                </c:pt>
                <c:pt idx="1">
                  <c:v>Relative support &lt;6</c:v>
                </c:pt>
                <c:pt idx="2">
                  <c:v>Friend support &lt;6</c:v>
                </c:pt>
              </c:strCache>
            </c:strRef>
          </c:cat>
          <c:val>
            <c:numRef>
              <c:f>Sheet1!$D$2:$D$5</c:f>
              <c:numCache>
                <c:formatCode>General</c:formatCode>
                <c:ptCount val="4"/>
                <c:pt idx="0">
                  <c:v>37</c:v>
                </c:pt>
                <c:pt idx="1">
                  <c:v>27</c:v>
                </c:pt>
                <c:pt idx="2">
                  <c:v>44</c:v>
                </c:pt>
              </c:numCache>
            </c:numRef>
          </c:val>
        </c:ser>
        <c:ser>
          <c:idx val="3"/>
          <c:order val="3"/>
          <c:tx>
            <c:strRef>
              <c:f>Sheet1!$E$1</c:f>
              <c:strCache>
                <c:ptCount val="1"/>
                <c:pt idx="0">
                  <c:v>≥54</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Sheet1!$A$2:$A$5</c:f>
              <c:strCache>
                <c:ptCount val="3"/>
                <c:pt idx="0">
                  <c:v>Overall social support &lt;12</c:v>
                </c:pt>
                <c:pt idx="1">
                  <c:v>Relative support &lt;6</c:v>
                </c:pt>
                <c:pt idx="2">
                  <c:v>Friend support &lt;6</c:v>
                </c:pt>
              </c:strCache>
            </c:strRef>
          </c:cat>
          <c:val>
            <c:numRef>
              <c:f>Sheet1!$E$2:$E$5</c:f>
              <c:numCache>
                <c:formatCode>General</c:formatCode>
                <c:ptCount val="4"/>
                <c:pt idx="0">
                  <c:v>35</c:v>
                </c:pt>
                <c:pt idx="1">
                  <c:v>27</c:v>
                </c:pt>
                <c:pt idx="2">
                  <c:v>42</c:v>
                </c:pt>
              </c:numCache>
            </c:numRef>
          </c:val>
        </c:ser>
        <c:dLbls>
          <c:showLegendKey val="0"/>
          <c:showVal val="1"/>
          <c:showCatName val="0"/>
          <c:showSerName val="0"/>
          <c:showPercent val="0"/>
          <c:showBubbleSize val="0"/>
        </c:dLbls>
        <c:gapWidth val="150"/>
        <c:overlap val="-25"/>
        <c:axId val="354792576"/>
        <c:axId val="354794112"/>
      </c:barChart>
      <c:catAx>
        <c:axId val="354792576"/>
        <c:scaling>
          <c:orientation val="minMax"/>
        </c:scaling>
        <c:delete val="0"/>
        <c:axPos val="b"/>
        <c:majorTickMark val="none"/>
        <c:minorTickMark val="none"/>
        <c:tickLblPos val="nextTo"/>
        <c:crossAx val="354794112"/>
        <c:crosses val="autoZero"/>
        <c:auto val="1"/>
        <c:lblAlgn val="ctr"/>
        <c:lblOffset val="100"/>
        <c:noMultiLvlLbl val="0"/>
      </c:catAx>
      <c:valAx>
        <c:axId val="354794112"/>
        <c:scaling>
          <c:orientation val="minMax"/>
        </c:scaling>
        <c:delete val="1"/>
        <c:axPos val="l"/>
        <c:numFmt formatCode="General" sourceLinked="1"/>
        <c:majorTickMark val="none"/>
        <c:minorTickMark val="none"/>
        <c:tickLblPos val="none"/>
        <c:crossAx val="354792576"/>
        <c:crosses val="autoZero"/>
        <c:crossBetween val="between"/>
      </c:valAx>
    </c:plotArea>
    <c:legend>
      <c:legendPos val="t"/>
      <c:layout>
        <c:manualLayout>
          <c:xMode val="edge"/>
          <c:yMode val="edge"/>
          <c:x val="0.74351429061317198"/>
          <c:y val="4.6571766764448498E-2"/>
          <c:w val="0.177962911671217"/>
          <c:h val="0.406644434151613"/>
        </c:manualLayout>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FF10A4-C9F2-4937-955B-051A0AA2744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B9CFCB3-2156-494B-9A73-6D80020BA172}">
      <dgm:prSet phldrT="[Text]"/>
      <dgm:spPr>
        <a:solidFill>
          <a:schemeClr val="tx1"/>
        </a:solidFill>
      </dgm:spPr>
      <dgm:t>
        <a:bodyPr/>
        <a:lstStyle/>
        <a:p>
          <a:r>
            <a:rPr lang="en-US" b="1" dirty="0" smtClean="0">
              <a:ea typeface="ＭＳ Ｐゴシック" charset="-128"/>
            </a:rPr>
            <a:t>Little is known about how gender and age-related physical and psychosocial changes impact sexual health and sexual risk behavior</a:t>
          </a:r>
          <a:endParaRPr lang="en-US" b="1" dirty="0"/>
        </a:p>
      </dgm:t>
    </dgm:pt>
    <dgm:pt modelId="{12249376-368F-46B0-B250-1C84BAA3C00F}" type="parTrans" cxnId="{12FFD328-70F6-4464-9D00-B2173048FB7F}">
      <dgm:prSet/>
      <dgm:spPr/>
      <dgm:t>
        <a:bodyPr/>
        <a:lstStyle/>
        <a:p>
          <a:endParaRPr lang="en-US"/>
        </a:p>
      </dgm:t>
    </dgm:pt>
    <dgm:pt modelId="{87720179-E9E2-42CE-954E-D19F033C860C}" type="sibTrans" cxnId="{12FFD328-70F6-4464-9D00-B2173048FB7F}">
      <dgm:prSet/>
      <dgm:spPr/>
      <dgm:t>
        <a:bodyPr/>
        <a:lstStyle/>
        <a:p>
          <a:endParaRPr lang="en-US"/>
        </a:p>
      </dgm:t>
    </dgm:pt>
    <dgm:pt modelId="{1DAA5144-7509-4CFD-BE02-B9D8D8C11036}">
      <dgm:prSet/>
      <dgm:spPr>
        <a:solidFill>
          <a:schemeClr val="accent1">
            <a:lumMod val="40000"/>
            <a:lumOff val="60000"/>
          </a:schemeClr>
        </a:solidFill>
      </dgm:spPr>
      <dgm:t>
        <a:bodyPr/>
        <a:lstStyle/>
        <a:p>
          <a:r>
            <a:rPr lang="en-US" b="1" dirty="0" smtClean="0">
              <a:ea typeface="ＭＳ Ｐゴシック" charset="-128"/>
            </a:rPr>
            <a:t>Identification of these factors can provide important background for the development of interventions designed to meet the needs of older women with HIV in the U.S</a:t>
          </a:r>
          <a:endParaRPr lang="en-US" b="1" dirty="0">
            <a:ea typeface="ＭＳ Ｐゴシック" charset="-128"/>
          </a:endParaRPr>
        </a:p>
      </dgm:t>
    </dgm:pt>
    <dgm:pt modelId="{85FF91E9-7271-4872-B65E-466C1BC8077B}" type="parTrans" cxnId="{D1321D3C-0BA7-4DDB-9F0C-D219E4B9BBD0}">
      <dgm:prSet/>
      <dgm:spPr/>
      <dgm:t>
        <a:bodyPr/>
        <a:lstStyle/>
        <a:p>
          <a:endParaRPr lang="en-US"/>
        </a:p>
      </dgm:t>
    </dgm:pt>
    <dgm:pt modelId="{4D0C28D3-18C2-469B-8263-C33F3D96D987}" type="sibTrans" cxnId="{D1321D3C-0BA7-4DDB-9F0C-D219E4B9BBD0}">
      <dgm:prSet/>
      <dgm:spPr/>
      <dgm:t>
        <a:bodyPr/>
        <a:lstStyle/>
        <a:p>
          <a:endParaRPr lang="en-US"/>
        </a:p>
      </dgm:t>
    </dgm:pt>
    <dgm:pt modelId="{83D3C510-AE82-4FC9-BA99-D55C8B395842}">
      <dgm:prSet phldrT="[Text]"/>
      <dgm:spPr>
        <a:solidFill>
          <a:schemeClr val="tx1">
            <a:lumMod val="75000"/>
          </a:schemeClr>
        </a:solidFill>
      </dgm:spPr>
      <dgm:t>
        <a:bodyPr/>
        <a:lstStyle/>
        <a:p>
          <a:r>
            <a:rPr lang="en-US" b="1" dirty="0" smtClean="0">
              <a:ea typeface="ＭＳ Ｐゴシック" charset="-128"/>
            </a:rPr>
            <a:t>Urgent attention is needed to understand how biologic events such as, menopause and other life course changes affect the wellbeing of older women with HIV</a:t>
          </a:r>
          <a:endParaRPr lang="en-US" b="1" dirty="0"/>
        </a:p>
      </dgm:t>
    </dgm:pt>
    <dgm:pt modelId="{C2870473-CA74-4E99-992D-24B6CBF4DB12}" type="parTrans" cxnId="{8EA146BE-7406-4C34-A4B3-6B9DF8AEFC39}">
      <dgm:prSet/>
      <dgm:spPr/>
      <dgm:t>
        <a:bodyPr/>
        <a:lstStyle/>
        <a:p>
          <a:endParaRPr lang="en-US"/>
        </a:p>
      </dgm:t>
    </dgm:pt>
    <dgm:pt modelId="{C3F44302-56C6-4457-B2C7-0363CC21B8B9}" type="sibTrans" cxnId="{8EA146BE-7406-4C34-A4B3-6B9DF8AEFC39}">
      <dgm:prSet/>
      <dgm:spPr/>
      <dgm:t>
        <a:bodyPr/>
        <a:lstStyle/>
        <a:p>
          <a:endParaRPr lang="en-US"/>
        </a:p>
      </dgm:t>
    </dgm:pt>
    <dgm:pt modelId="{5CC96406-DD00-40A3-A22B-63D2D5520306}" type="pres">
      <dgm:prSet presAssocID="{F2FF10A4-C9F2-4937-955B-051A0AA2744C}" presName="linear" presStyleCnt="0">
        <dgm:presLayoutVars>
          <dgm:animLvl val="lvl"/>
          <dgm:resizeHandles val="exact"/>
        </dgm:presLayoutVars>
      </dgm:prSet>
      <dgm:spPr/>
      <dgm:t>
        <a:bodyPr/>
        <a:lstStyle/>
        <a:p>
          <a:endParaRPr lang="en-US"/>
        </a:p>
      </dgm:t>
    </dgm:pt>
    <dgm:pt modelId="{A0BAC10E-1219-4D03-BB32-670BE7C9751B}" type="pres">
      <dgm:prSet presAssocID="{AB9CFCB3-2156-494B-9A73-6D80020BA172}" presName="parentText" presStyleLbl="node1" presStyleIdx="0" presStyleCnt="3">
        <dgm:presLayoutVars>
          <dgm:chMax val="0"/>
          <dgm:bulletEnabled val="1"/>
        </dgm:presLayoutVars>
      </dgm:prSet>
      <dgm:spPr/>
      <dgm:t>
        <a:bodyPr/>
        <a:lstStyle/>
        <a:p>
          <a:endParaRPr lang="en-US"/>
        </a:p>
      </dgm:t>
    </dgm:pt>
    <dgm:pt modelId="{D0738C59-AE9D-4C7D-B04A-2B3D04047555}" type="pres">
      <dgm:prSet presAssocID="{87720179-E9E2-42CE-954E-D19F033C860C}" presName="spacer" presStyleCnt="0"/>
      <dgm:spPr/>
    </dgm:pt>
    <dgm:pt modelId="{0F194E82-5576-4888-B976-C8E4E25607FE}" type="pres">
      <dgm:prSet presAssocID="{83D3C510-AE82-4FC9-BA99-D55C8B395842}" presName="parentText" presStyleLbl="node1" presStyleIdx="1" presStyleCnt="3">
        <dgm:presLayoutVars>
          <dgm:chMax val="0"/>
          <dgm:bulletEnabled val="1"/>
        </dgm:presLayoutVars>
      </dgm:prSet>
      <dgm:spPr/>
      <dgm:t>
        <a:bodyPr/>
        <a:lstStyle/>
        <a:p>
          <a:endParaRPr lang="en-US"/>
        </a:p>
      </dgm:t>
    </dgm:pt>
    <dgm:pt modelId="{4FB8314D-B313-40FF-8B48-6CA74BDC306A}" type="pres">
      <dgm:prSet presAssocID="{C3F44302-56C6-4457-B2C7-0363CC21B8B9}" presName="spacer" presStyleCnt="0"/>
      <dgm:spPr/>
    </dgm:pt>
    <dgm:pt modelId="{513278E7-4CF6-4118-BE01-2523997911F6}" type="pres">
      <dgm:prSet presAssocID="{1DAA5144-7509-4CFD-BE02-B9D8D8C11036}" presName="parentText" presStyleLbl="node1" presStyleIdx="2" presStyleCnt="3">
        <dgm:presLayoutVars>
          <dgm:chMax val="0"/>
          <dgm:bulletEnabled val="1"/>
        </dgm:presLayoutVars>
      </dgm:prSet>
      <dgm:spPr/>
      <dgm:t>
        <a:bodyPr/>
        <a:lstStyle/>
        <a:p>
          <a:endParaRPr lang="en-US"/>
        </a:p>
      </dgm:t>
    </dgm:pt>
  </dgm:ptLst>
  <dgm:cxnLst>
    <dgm:cxn modelId="{DEAF281E-4838-4646-ADB7-EB49657F728C}" type="presOf" srcId="{1DAA5144-7509-4CFD-BE02-B9D8D8C11036}" destId="{513278E7-4CF6-4118-BE01-2523997911F6}" srcOrd="0" destOrd="0" presId="urn:microsoft.com/office/officeart/2005/8/layout/vList2"/>
    <dgm:cxn modelId="{9113C2B4-FD57-446D-97B3-D69BF1E01FFF}" type="presOf" srcId="{AB9CFCB3-2156-494B-9A73-6D80020BA172}" destId="{A0BAC10E-1219-4D03-BB32-670BE7C9751B}" srcOrd="0" destOrd="0" presId="urn:microsoft.com/office/officeart/2005/8/layout/vList2"/>
    <dgm:cxn modelId="{8EA146BE-7406-4C34-A4B3-6B9DF8AEFC39}" srcId="{F2FF10A4-C9F2-4937-955B-051A0AA2744C}" destId="{83D3C510-AE82-4FC9-BA99-D55C8B395842}" srcOrd="1" destOrd="0" parTransId="{C2870473-CA74-4E99-992D-24B6CBF4DB12}" sibTransId="{C3F44302-56C6-4457-B2C7-0363CC21B8B9}"/>
    <dgm:cxn modelId="{12FFD328-70F6-4464-9D00-B2173048FB7F}" srcId="{F2FF10A4-C9F2-4937-955B-051A0AA2744C}" destId="{AB9CFCB3-2156-494B-9A73-6D80020BA172}" srcOrd="0" destOrd="0" parTransId="{12249376-368F-46B0-B250-1C84BAA3C00F}" sibTransId="{87720179-E9E2-42CE-954E-D19F033C860C}"/>
    <dgm:cxn modelId="{D1321D3C-0BA7-4DDB-9F0C-D219E4B9BBD0}" srcId="{F2FF10A4-C9F2-4937-955B-051A0AA2744C}" destId="{1DAA5144-7509-4CFD-BE02-B9D8D8C11036}" srcOrd="2" destOrd="0" parTransId="{85FF91E9-7271-4872-B65E-466C1BC8077B}" sibTransId="{4D0C28D3-18C2-469B-8263-C33F3D96D987}"/>
    <dgm:cxn modelId="{AC399630-96FE-4D9A-8B95-65013B852613}" type="presOf" srcId="{F2FF10A4-C9F2-4937-955B-051A0AA2744C}" destId="{5CC96406-DD00-40A3-A22B-63D2D5520306}" srcOrd="0" destOrd="0" presId="urn:microsoft.com/office/officeart/2005/8/layout/vList2"/>
    <dgm:cxn modelId="{4BDEF1F1-767F-4D2C-BF46-D42C3A9997EC}" type="presOf" srcId="{83D3C510-AE82-4FC9-BA99-D55C8B395842}" destId="{0F194E82-5576-4888-B976-C8E4E25607FE}" srcOrd="0" destOrd="0" presId="urn:microsoft.com/office/officeart/2005/8/layout/vList2"/>
    <dgm:cxn modelId="{1FE8D55D-207B-41FF-BB56-C3970971CAC4}" type="presParOf" srcId="{5CC96406-DD00-40A3-A22B-63D2D5520306}" destId="{A0BAC10E-1219-4D03-BB32-670BE7C9751B}" srcOrd="0" destOrd="0" presId="urn:microsoft.com/office/officeart/2005/8/layout/vList2"/>
    <dgm:cxn modelId="{808C9995-CD05-4C36-A380-EEC1D8404E16}" type="presParOf" srcId="{5CC96406-DD00-40A3-A22B-63D2D5520306}" destId="{D0738C59-AE9D-4C7D-B04A-2B3D04047555}" srcOrd="1" destOrd="0" presId="urn:microsoft.com/office/officeart/2005/8/layout/vList2"/>
    <dgm:cxn modelId="{6103BE3A-B1A5-4BD7-AA6C-DA70FFA84F05}" type="presParOf" srcId="{5CC96406-DD00-40A3-A22B-63D2D5520306}" destId="{0F194E82-5576-4888-B976-C8E4E25607FE}" srcOrd="2" destOrd="0" presId="urn:microsoft.com/office/officeart/2005/8/layout/vList2"/>
    <dgm:cxn modelId="{BDCDECF9-1AA2-494B-B7D8-0D616AB82BD5}" type="presParOf" srcId="{5CC96406-DD00-40A3-A22B-63D2D5520306}" destId="{4FB8314D-B313-40FF-8B48-6CA74BDC306A}" srcOrd="3" destOrd="0" presId="urn:microsoft.com/office/officeart/2005/8/layout/vList2"/>
    <dgm:cxn modelId="{BEB50A7D-F5B9-42A6-A10F-5AD1AC9089C0}" type="presParOf" srcId="{5CC96406-DD00-40A3-A22B-63D2D5520306}" destId="{513278E7-4CF6-4118-BE01-2523997911F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54CAF0-C607-4681-BFA1-AC87B953B6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75947E5-E421-4C5F-ABFB-C1FE5D65995D}">
      <dgm:prSet phldrT="[Text]"/>
      <dgm:spPr>
        <a:solidFill>
          <a:schemeClr val="tx1"/>
        </a:solidFill>
      </dgm:spPr>
      <dgm:t>
        <a:bodyPr/>
        <a:lstStyle/>
        <a:p>
          <a:r>
            <a:rPr lang="en-US" b="1" dirty="0" smtClean="0">
              <a:solidFill>
                <a:schemeClr val="bg1"/>
              </a:solidFill>
            </a:rPr>
            <a:t>We analyzed data from over 62,721 WIHS person-visits representing almost 3,818 women over 13 years of follow-up</a:t>
          </a:r>
          <a:endParaRPr lang="en-US" b="1" dirty="0">
            <a:solidFill>
              <a:schemeClr val="bg1"/>
            </a:solidFill>
          </a:endParaRPr>
        </a:p>
      </dgm:t>
    </dgm:pt>
    <dgm:pt modelId="{D4DA5B60-9400-4CDB-8488-179C93ABB2D7}" type="parTrans" cxnId="{FEA549C3-B8FA-4097-B6E6-1B0545896AB9}">
      <dgm:prSet/>
      <dgm:spPr/>
      <dgm:t>
        <a:bodyPr/>
        <a:lstStyle/>
        <a:p>
          <a:endParaRPr lang="en-US"/>
        </a:p>
      </dgm:t>
    </dgm:pt>
    <dgm:pt modelId="{E52A828E-13B4-4760-858E-C7AA51E0FD73}" type="sibTrans" cxnId="{FEA549C3-B8FA-4097-B6E6-1B0545896AB9}">
      <dgm:prSet/>
      <dgm:spPr/>
      <dgm:t>
        <a:bodyPr/>
        <a:lstStyle/>
        <a:p>
          <a:endParaRPr lang="en-US"/>
        </a:p>
      </dgm:t>
    </dgm:pt>
    <dgm:pt modelId="{D9154C29-8206-42EE-83F8-3AE23ECAB94D}">
      <dgm:prSet phldrT="[Text]"/>
      <dgm:spPr>
        <a:solidFill>
          <a:schemeClr val="accent1">
            <a:lumMod val="40000"/>
            <a:lumOff val="60000"/>
          </a:schemeClr>
        </a:solidFill>
      </dgm:spPr>
      <dgm:t>
        <a:bodyPr/>
        <a:lstStyle/>
        <a:p>
          <a:r>
            <a:rPr lang="en-US" b="1" u="sng" dirty="0" smtClean="0">
              <a:solidFill>
                <a:schemeClr val="bg1"/>
              </a:solidFill>
            </a:rPr>
            <a:t>Excluded visits with: </a:t>
          </a:r>
          <a:r>
            <a:rPr lang="en-US" b="1" dirty="0" smtClean="0">
              <a:solidFill>
                <a:schemeClr val="bg1"/>
              </a:solidFill>
            </a:rPr>
            <a:t>HIV-</a:t>
          </a:r>
          <a:r>
            <a:rPr lang="en-US" b="1" dirty="0" err="1" smtClean="0">
              <a:solidFill>
                <a:schemeClr val="bg1"/>
              </a:solidFill>
            </a:rPr>
            <a:t>seroconversion</a:t>
          </a:r>
          <a:r>
            <a:rPr lang="en-US" b="1" dirty="0" smtClean="0">
              <a:solidFill>
                <a:schemeClr val="bg1"/>
              </a:solidFill>
            </a:rPr>
            <a:t>, hysterectomy or </a:t>
          </a:r>
          <a:r>
            <a:rPr lang="en-US" b="1" dirty="0" err="1" smtClean="0">
              <a:solidFill>
                <a:schemeClr val="bg1"/>
              </a:solidFill>
            </a:rPr>
            <a:t>oophorectomy</a:t>
          </a:r>
          <a:r>
            <a:rPr lang="en-US" b="1" dirty="0" smtClean="0">
              <a:solidFill>
                <a:schemeClr val="bg1"/>
              </a:solidFill>
            </a:rPr>
            <a:t> , pre-HAART era, pregnant or trying to get pregnant</a:t>
          </a:r>
          <a:endParaRPr lang="en-US" b="1" dirty="0">
            <a:solidFill>
              <a:schemeClr val="bg1"/>
            </a:solidFill>
          </a:endParaRPr>
        </a:p>
      </dgm:t>
    </dgm:pt>
    <dgm:pt modelId="{A8A1DF8A-933B-4F34-9E75-477286C63670}" type="parTrans" cxnId="{74BBA66B-785D-49CB-B2D1-B390802EC8E2}">
      <dgm:prSet/>
      <dgm:spPr/>
      <dgm:t>
        <a:bodyPr/>
        <a:lstStyle/>
        <a:p>
          <a:endParaRPr lang="en-US"/>
        </a:p>
      </dgm:t>
    </dgm:pt>
    <dgm:pt modelId="{9DADDD99-3A4C-4163-B85F-7B52629DCDF0}" type="sibTrans" cxnId="{74BBA66B-785D-49CB-B2D1-B390802EC8E2}">
      <dgm:prSet/>
      <dgm:spPr/>
      <dgm:t>
        <a:bodyPr/>
        <a:lstStyle/>
        <a:p>
          <a:endParaRPr lang="en-US"/>
        </a:p>
      </dgm:t>
    </dgm:pt>
    <dgm:pt modelId="{4B14668D-CA8E-43B0-BCA9-3B7BA54B91BF}">
      <dgm:prSet phldrT="[Text]"/>
      <dgm:spPr>
        <a:solidFill>
          <a:schemeClr val="tx1"/>
        </a:solidFill>
      </dgm:spPr>
      <dgm:t>
        <a:bodyPr/>
        <a:lstStyle/>
        <a:p>
          <a:r>
            <a:rPr lang="en-US" b="1" u="sng" dirty="0" smtClean="0">
              <a:solidFill>
                <a:schemeClr val="bg1"/>
              </a:solidFill>
            </a:rPr>
            <a:t>For menopause</a:t>
          </a:r>
          <a:r>
            <a:rPr lang="en-US" b="1" dirty="0" smtClean="0">
              <a:solidFill>
                <a:schemeClr val="bg1"/>
              </a:solidFill>
            </a:rPr>
            <a:t>, we limited analysis only to those visits where women were between 40-57 years </a:t>
          </a:r>
          <a:endParaRPr lang="en-US" b="1" dirty="0">
            <a:solidFill>
              <a:schemeClr val="bg1"/>
            </a:solidFill>
          </a:endParaRPr>
        </a:p>
      </dgm:t>
    </dgm:pt>
    <dgm:pt modelId="{964EB75E-AA68-41BC-AD3E-5B4CC8A57780}" type="parTrans" cxnId="{C8759AB9-9FDE-42C7-9C4E-8BEEF0B24943}">
      <dgm:prSet/>
      <dgm:spPr/>
      <dgm:t>
        <a:bodyPr/>
        <a:lstStyle/>
        <a:p>
          <a:endParaRPr lang="en-US"/>
        </a:p>
      </dgm:t>
    </dgm:pt>
    <dgm:pt modelId="{8BC392AD-FFD2-4D6F-A874-1016DC4A2A4D}" type="sibTrans" cxnId="{C8759AB9-9FDE-42C7-9C4E-8BEEF0B24943}">
      <dgm:prSet/>
      <dgm:spPr/>
      <dgm:t>
        <a:bodyPr/>
        <a:lstStyle/>
        <a:p>
          <a:endParaRPr lang="en-US"/>
        </a:p>
      </dgm:t>
    </dgm:pt>
    <dgm:pt modelId="{06507FFA-6DFB-429A-8ED0-47DE5FB4498D}">
      <dgm:prSet phldrT="[Text]"/>
      <dgm:spPr>
        <a:solidFill>
          <a:schemeClr val="accent1">
            <a:lumMod val="40000"/>
            <a:lumOff val="60000"/>
          </a:schemeClr>
        </a:solidFill>
      </dgm:spPr>
      <dgm:t>
        <a:bodyPr/>
        <a:lstStyle/>
        <a:p>
          <a:r>
            <a:rPr lang="en-US" b="1" dirty="0" smtClean="0">
              <a:solidFill>
                <a:schemeClr val="bg1"/>
              </a:solidFill>
            </a:rPr>
            <a:t>We retained 39,812 person visits, contributed by 1,927 HIV-infected women and 742 HIV-uninfected women</a:t>
          </a:r>
          <a:endParaRPr lang="en-US" b="1" dirty="0">
            <a:solidFill>
              <a:schemeClr val="bg1"/>
            </a:solidFill>
          </a:endParaRPr>
        </a:p>
      </dgm:t>
    </dgm:pt>
    <dgm:pt modelId="{E5434C7A-AC66-46E7-B3EC-2433CF00843D}" type="parTrans" cxnId="{8787724D-5315-4A32-BFE6-3B749AB59F42}">
      <dgm:prSet/>
      <dgm:spPr/>
      <dgm:t>
        <a:bodyPr/>
        <a:lstStyle/>
        <a:p>
          <a:endParaRPr lang="en-US"/>
        </a:p>
      </dgm:t>
    </dgm:pt>
    <dgm:pt modelId="{463AF0E9-6492-4195-9BA5-BA4BCCC49E58}" type="sibTrans" cxnId="{8787724D-5315-4A32-BFE6-3B749AB59F42}">
      <dgm:prSet/>
      <dgm:spPr/>
      <dgm:t>
        <a:bodyPr/>
        <a:lstStyle/>
        <a:p>
          <a:endParaRPr lang="en-US"/>
        </a:p>
      </dgm:t>
    </dgm:pt>
    <dgm:pt modelId="{A8DB4440-E88A-4B37-B93F-D9DF85571622}" type="pres">
      <dgm:prSet presAssocID="{6F54CAF0-C607-4681-BFA1-AC87B953B635}" presName="linear" presStyleCnt="0">
        <dgm:presLayoutVars>
          <dgm:animLvl val="lvl"/>
          <dgm:resizeHandles val="exact"/>
        </dgm:presLayoutVars>
      </dgm:prSet>
      <dgm:spPr/>
      <dgm:t>
        <a:bodyPr/>
        <a:lstStyle/>
        <a:p>
          <a:endParaRPr lang="en-US"/>
        </a:p>
      </dgm:t>
    </dgm:pt>
    <dgm:pt modelId="{59A3081E-A0D7-4855-9372-F3F402164243}" type="pres">
      <dgm:prSet presAssocID="{375947E5-E421-4C5F-ABFB-C1FE5D65995D}" presName="parentText" presStyleLbl="node1" presStyleIdx="0" presStyleCnt="4">
        <dgm:presLayoutVars>
          <dgm:chMax val="0"/>
          <dgm:bulletEnabled val="1"/>
        </dgm:presLayoutVars>
      </dgm:prSet>
      <dgm:spPr/>
      <dgm:t>
        <a:bodyPr/>
        <a:lstStyle/>
        <a:p>
          <a:endParaRPr lang="en-US"/>
        </a:p>
      </dgm:t>
    </dgm:pt>
    <dgm:pt modelId="{DDBF7207-80E7-4815-AED3-42F932262481}" type="pres">
      <dgm:prSet presAssocID="{E52A828E-13B4-4760-858E-C7AA51E0FD73}" presName="spacer" presStyleCnt="0"/>
      <dgm:spPr/>
    </dgm:pt>
    <dgm:pt modelId="{9E89DA02-CF1D-42DC-82CE-D1D39DB90F29}" type="pres">
      <dgm:prSet presAssocID="{D9154C29-8206-42EE-83F8-3AE23ECAB94D}" presName="parentText" presStyleLbl="node1" presStyleIdx="1" presStyleCnt="4">
        <dgm:presLayoutVars>
          <dgm:chMax val="0"/>
          <dgm:bulletEnabled val="1"/>
        </dgm:presLayoutVars>
      </dgm:prSet>
      <dgm:spPr/>
      <dgm:t>
        <a:bodyPr/>
        <a:lstStyle/>
        <a:p>
          <a:endParaRPr lang="en-US"/>
        </a:p>
      </dgm:t>
    </dgm:pt>
    <dgm:pt modelId="{F6044C65-8550-41DC-868F-2F96DD7F4C00}" type="pres">
      <dgm:prSet presAssocID="{9DADDD99-3A4C-4163-B85F-7B52629DCDF0}" presName="spacer" presStyleCnt="0"/>
      <dgm:spPr/>
    </dgm:pt>
    <dgm:pt modelId="{3923EC65-99F2-4543-8EE5-16F84188CCCC}" type="pres">
      <dgm:prSet presAssocID="{4B14668D-CA8E-43B0-BCA9-3B7BA54B91BF}" presName="parentText" presStyleLbl="node1" presStyleIdx="2" presStyleCnt="4">
        <dgm:presLayoutVars>
          <dgm:chMax val="0"/>
          <dgm:bulletEnabled val="1"/>
        </dgm:presLayoutVars>
      </dgm:prSet>
      <dgm:spPr/>
      <dgm:t>
        <a:bodyPr/>
        <a:lstStyle/>
        <a:p>
          <a:endParaRPr lang="en-US"/>
        </a:p>
      </dgm:t>
    </dgm:pt>
    <dgm:pt modelId="{0CBBD3FD-CC40-4A8D-BA50-6B1A9E95E818}" type="pres">
      <dgm:prSet presAssocID="{8BC392AD-FFD2-4D6F-A874-1016DC4A2A4D}" presName="spacer" presStyleCnt="0"/>
      <dgm:spPr/>
    </dgm:pt>
    <dgm:pt modelId="{7EA13CC6-A3C2-4427-A676-409639B7E3E6}" type="pres">
      <dgm:prSet presAssocID="{06507FFA-6DFB-429A-8ED0-47DE5FB4498D}" presName="parentText" presStyleLbl="node1" presStyleIdx="3" presStyleCnt="4">
        <dgm:presLayoutVars>
          <dgm:chMax val="0"/>
          <dgm:bulletEnabled val="1"/>
        </dgm:presLayoutVars>
      </dgm:prSet>
      <dgm:spPr/>
      <dgm:t>
        <a:bodyPr/>
        <a:lstStyle/>
        <a:p>
          <a:endParaRPr lang="en-US"/>
        </a:p>
      </dgm:t>
    </dgm:pt>
  </dgm:ptLst>
  <dgm:cxnLst>
    <dgm:cxn modelId="{5A2802A9-74E5-4FBF-8E5D-22FCA6738A60}" type="presOf" srcId="{6F54CAF0-C607-4681-BFA1-AC87B953B635}" destId="{A8DB4440-E88A-4B37-B93F-D9DF85571622}" srcOrd="0" destOrd="0" presId="urn:microsoft.com/office/officeart/2005/8/layout/vList2"/>
    <dgm:cxn modelId="{45CC2A72-F937-4721-A4BA-DB7AD19D00A8}" type="presOf" srcId="{D9154C29-8206-42EE-83F8-3AE23ECAB94D}" destId="{9E89DA02-CF1D-42DC-82CE-D1D39DB90F29}" srcOrd="0" destOrd="0" presId="urn:microsoft.com/office/officeart/2005/8/layout/vList2"/>
    <dgm:cxn modelId="{74BBA66B-785D-49CB-B2D1-B390802EC8E2}" srcId="{6F54CAF0-C607-4681-BFA1-AC87B953B635}" destId="{D9154C29-8206-42EE-83F8-3AE23ECAB94D}" srcOrd="1" destOrd="0" parTransId="{A8A1DF8A-933B-4F34-9E75-477286C63670}" sibTransId="{9DADDD99-3A4C-4163-B85F-7B52629DCDF0}"/>
    <dgm:cxn modelId="{8787724D-5315-4A32-BFE6-3B749AB59F42}" srcId="{6F54CAF0-C607-4681-BFA1-AC87B953B635}" destId="{06507FFA-6DFB-429A-8ED0-47DE5FB4498D}" srcOrd="3" destOrd="0" parTransId="{E5434C7A-AC66-46E7-B3EC-2433CF00843D}" sibTransId="{463AF0E9-6492-4195-9BA5-BA4BCCC49E58}"/>
    <dgm:cxn modelId="{D78AF801-B9B3-47D2-A541-40DA8AD8F27C}" type="presOf" srcId="{375947E5-E421-4C5F-ABFB-C1FE5D65995D}" destId="{59A3081E-A0D7-4855-9372-F3F402164243}" srcOrd="0" destOrd="0" presId="urn:microsoft.com/office/officeart/2005/8/layout/vList2"/>
    <dgm:cxn modelId="{FEA549C3-B8FA-4097-B6E6-1B0545896AB9}" srcId="{6F54CAF0-C607-4681-BFA1-AC87B953B635}" destId="{375947E5-E421-4C5F-ABFB-C1FE5D65995D}" srcOrd="0" destOrd="0" parTransId="{D4DA5B60-9400-4CDB-8488-179C93ABB2D7}" sibTransId="{E52A828E-13B4-4760-858E-C7AA51E0FD73}"/>
    <dgm:cxn modelId="{C8759AB9-9FDE-42C7-9C4E-8BEEF0B24943}" srcId="{6F54CAF0-C607-4681-BFA1-AC87B953B635}" destId="{4B14668D-CA8E-43B0-BCA9-3B7BA54B91BF}" srcOrd="2" destOrd="0" parTransId="{964EB75E-AA68-41BC-AD3E-5B4CC8A57780}" sibTransId="{8BC392AD-FFD2-4D6F-A874-1016DC4A2A4D}"/>
    <dgm:cxn modelId="{6278F3DE-B1E8-4974-88A7-F86CE7FBCDF7}" type="presOf" srcId="{4B14668D-CA8E-43B0-BCA9-3B7BA54B91BF}" destId="{3923EC65-99F2-4543-8EE5-16F84188CCCC}" srcOrd="0" destOrd="0" presId="urn:microsoft.com/office/officeart/2005/8/layout/vList2"/>
    <dgm:cxn modelId="{CC89BA78-94A7-42F0-9970-BC4083E45A8A}" type="presOf" srcId="{06507FFA-6DFB-429A-8ED0-47DE5FB4498D}" destId="{7EA13CC6-A3C2-4427-A676-409639B7E3E6}" srcOrd="0" destOrd="0" presId="urn:microsoft.com/office/officeart/2005/8/layout/vList2"/>
    <dgm:cxn modelId="{C9879D84-AA3B-492A-B3B1-D60C37623319}" type="presParOf" srcId="{A8DB4440-E88A-4B37-B93F-D9DF85571622}" destId="{59A3081E-A0D7-4855-9372-F3F402164243}" srcOrd="0" destOrd="0" presId="urn:microsoft.com/office/officeart/2005/8/layout/vList2"/>
    <dgm:cxn modelId="{66F46E85-3468-4BE0-AE9E-7811FB681ADF}" type="presParOf" srcId="{A8DB4440-E88A-4B37-B93F-D9DF85571622}" destId="{DDBF7207-80E7-4815-AED3-42F932262481}" srcOrd="1" destOrd="0" presId="urn:microsoft.com/office/officeart/2005/8/layout/vList2"/>
    <dgm:cxn modelId="{78067CB1-A286-4FE7-82E4-499A87FA55E8}" type="presParOf" srcId="{A8DB4440-E88A-4B37-B93F-D9DF85571622}" destId="{9E89DA02-CF1D-42DC-82CE-D1D39DB90F29}" srcOrd="2" destOrd="0" presId="urn:microsoft.com/office/officeart/2005/8/layout/vList2"/>
    <dgm:cxn modelId="{AE02DF7F-82CC-4C98-A2C1-58E0ABA3D293}" type="presParOf" srcId="{A8DB4440-E88A-4B37-B93F-D9DF85571622}" destId="{F6044C65-8550-41DC-868F-2F96DD7F4C00}" srcOrd="3" destOrd="0" presId="urn:microsoft.com/office/officeart/2005/8/layout/vList2"/>
    <dgm:cxn modelId="{5420E690-775C-4311-804C-6A9DFA3612E8}" type="presParOf" srcId="{A8DB4440-E88A-4B37-B93F-D9DF85571622}" destId="{3923EC65-99F2-4543-8EE5-16F84188CCCC}" srcOrd="4" destOrd="0" presId="urn:microsoft.com/office/officeart/2005/8/layout/vList2"/>
    <dgm:cxn modelId="{E396317E-13BB-4032-A099-721EE535D16A}" type="presParOf" srcId="{A8DB4440-E88A-4B37-B93F-D9DF85571622}" destId="{0CBBD3FD-CC40-4A8D-BA50-6B1A9E95E818}" srcOrd="5" destOrd="0" presId="urn:microsoft.com/office/officeart/2005/8/layout/vList2"/>
    <dgm:cxn modelId="{1884587A-F5E4-4911-8880-96177E183556}" type="presParOf" srcId="{A8DB4440-E88A-4B37-B93F-D9DF85571622}" destId="{7EA13CC6-A3C2-4427-A676-409639B7E3E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44036E-77BD-4231-A391-F905BF12E770}" type="doc">
      <dgm:prSet loTypeId="urn:microsoft.com/office/officeart/2005/8/layout/process2" loCatId="process" qsTypeId="urn:microsoft.com/office/officeart/2005/8/quickstyle/simple1" qsCatId="simple" csTypeId="urn:microsoft.com/office/officeart/2005/8/colors/colorful1#1" csCatId="colorful" phldr="1"/>
      <dgm:spPr/>
    </dgm:pt>
    <dgm:pt modelId="{4C84E3AE-CBAC-438B-A59E-D28A60F94D77}">
      <dgm:prSet phldrT="[Text]" custT="1"/>
      <dgm:spPr/>
      <dgm:t>
        <a:bodyPr/>
        <a:lstStyle/>
        <a:p>
          <a:pPr>
            <a:lnSpc>
              <a:spcPct val="100000"/>
            </a:lnSpc>
            <a:spcAft>
              <a:spcPts val="0"/>
            </a:spcAft>
          </a:pPr>
          <a:r>
            <a:rPr lang="en-US" sz="2800" b="1" dirty="0" smtClean="0">
              <a:solidFill>
                <a:schemeClr val="bg1"/>
              </a:solidFill>
              <a:latin typeface="+mn-lt"/>
            </a:rPr>
            <a:t>Total (N=2052)</a:t>
          </a:r>
        </a:p>
        <a:p>
          <a:pPr>
            <a:lnSpc>
              <a:spcPct val="100000"/>
            </a:lnSpc>
            <a:spcAft>
              <a:spcPts val="0"/>
            </a:spcAft>
          </a:pPr>
          <a:endParaRPr lang="en-US" sz="800" b="1" dirty="0" smtClean="0">
            <a:latin typeface="+mn-lt"/>
          </a:endParaRPr>
        </a:p>
      </dgm:t>
    </dgm:pt>
    <dgm:pt modelId="{5E223535-E165-492D-84EE-BB4CE44D7CF7}" type="parTrans" cxnId="{3C39BFF6-917E-4C92-A931-5ED1D1323C68}">
      <dgm:prSet/>
      <dgm:spPr/>
      <dgm:t>
        <a:bodyPr/>
        <a:lstStyle/>
        <a:p>
          <a:endParaRPr lang="en-US"/>
        </a:p>
      </dgm:t>
    </dgm:pt>
    <dgm:pt modelId="{026702F6-993D-4B66-95ED-54D548C4242A}" type="sibTrans" cxnId="{3C39BFF6-917E-4C92-A931-5ED1D1323C68}">
      <dgm:prSet/>
      <dgm:spPr/>
      <dgm:t>
        <a:bodyPr/>
        <a:lstStyle/>
        <a:p>
          <a:endParaRPr lang="en-US"/>
        </a:p>
      </dgm:t>
    </dgm:pt>
    <dgm:pt modelId="{14BC111B-901A-4AFC-848E-30072310B721}">
      <dgm:prSet phldrT="[Text]" custT="1"/>
      <dgm:spPr/>
      <dgm:t>
        <a:bodyPr/>
        <a:lstStyle/>
        <a:p>
          <a:pPr>
            <a:lnSpc>
              <a:spcPct val="100000"/>
            </a:lnSpc>
            <a:spcAft>
              <a:spcPts val="0"/>
            </a:spcAft>
          </a:pPr>
          <a:r>
            <a:rPr lang="en-US" sz="2800" b="1" dirty="0" smtClean="0">
              <a:latin typeface="+mn-lt"/>
            </a:rPr>
            <a:t>61% SA (n = 1246)</a:t>
          </a:r>
        </a:p>
        <a:p>
          <a:pPr>
            <a:lnSpc>
              <a:spcPct val="100000"/>
            </a:lnSpc>
            <a:spcAft>
              <a:spcPts val="0"/>
            </a:spcAft>
          </a:pPr>
          <a:endParaRPr lang="en-US" sz="800" b="1" dirty="0" smtClean="0">
            <a:latin typeface="+mn-lt"/>
          </a:endParaRPr>
        </a:p>
      </dgm:t>
    </dgm:pt>
    <dgm:pt modelId="{D1A1AEBE-FC4B-4270-9882-F468269BAC64}" type="parTrans" cxnId="{F6474C32-6341-4657-B31B-23CA98737817}">
      <dgm:prSet/>
      <dgm:spPr/>
      <dgm:t>
        <a:bodyPr/>
        <a:lstStyle/>
        <a:p>
          <a:endParaRPr lang="en-US"/>
        </a:p>
      </dgm:t>
    </dgm:pt>
    <dgm:pt modelId="{D6F3B79F-197C-4B22-9970-22B721DDBEE2}" type="sibTrans" cxnId="{F6474C32-6341-4657-B31B-23CA98737817}">
      <dgm:prSet/>
      <dgm:spPr/>
      <dgm:t>
        <a:bodyPr/>
        <a:lstStyle/>
        <a:p>
          <a:endParaRPr lang="en-US"/>
        </a:p>
      </dgm:t>
    </dgm:pt>
    <dgm:pt modelId="{3075A1EF-1F99-4212-98E4-AB8740C6530E}">
      <dgm:prSet phldrT="[Text]" custT="1"/>
      <dgm:spPr/>
      <dgm:t>
        <a:bodyPr/>
        <a:lstStyle/>
        <a:p>
          <a:pPr>
            <a:lnSpc>
              <a:spcPct val="100000"/>
            </a:lnSpc>
            <a:spcAft>
              <a:spcPts val="0"/>
            </a:spcAft>
          </a:pPr>
          <a:r>
            <a:rPr lang="en-US" sz="2800" b="1" dirty="0" smtClean="0">
              <a:latin typeface="+mn-lt"/>
            </a:rPr>
            <a:t>28% UAVI  (n = 569)</a:t>
          </a:r>
        </a:p>
        <a:p>
          <a:pPr>
            <a:lnSpc>
              <a:spcPct val="100000"/>
            </a:lnSpc>
            <a:spcAft>
              <a:spcPts val="0"/>
            </a:spcAft>
          </a:pPr>
          <a:endParaRPr lang="en-US" sz="800" b="1" dirty="0" smtClean="0">
            <a:latin typeface="+mn-lt"/>
          </a:endParaRPr>
        </a:p>
        <a:p>
          <a:pPr>
            <a:lnSpc>
              <a:spcPct val="100000"/>
            </a:lnSpc>
            <a:spcAft>
              <a:spcPts val="0"/>
            </a:spcAft>
          </a:pPr>
          <a:endParaRPr lang="en-US" sz="1200" dirty="0" smtClean="0"/>
        </a:p>
        <a:p>
          <a:pPr>
            <a:lnSpc>
              <a:spcPct val="90000"/>
            </a:lnSpc>
            <a:spcAft>
              <a:spcPct val="35000"/>
            </a:spcAft>
          </a:pPr>
          <a:endParaRPr lang="en-US" sz="1200" dirty="0"/>
        </a:p>
      </dgm:t>
    </dgm:pt>
    <dgm:pt modelId="{134F62BE-097A-4352-B28D-67E5A3CE1080}" type="parTrans" cxnId="{974E0336-7A00-461F-93F7-8875B56830AC}">
      <dgm:prSet/>
      <dgm:spPr/>
      <dgm:t>
        <a:bodyPr/>
        <a:lstStyle/>
        <a:p>
          <a:endParaRPr lang="en-US"/>
        </a:p>
      </dgm:t>
    </dgm:pt>
    <dgm:pt modelId="{9C2E99CE-4A9D-4BCC-A012-2B7D18C9EA2B}" type="sibTrans" cxnId="{974E0336-7A00-461F-93F7-8875B56830AC}">
      <dgm:prSet/>
      <dgm:spPr/>
      <dgm:t>
        <a:bodyPr/>
        <a:lstStyle/>
        <a:p>
          <a:endParaRPr lang="en-US"/>
        </a:p>
      </dgm:t>
    </dgm:pt>
    <dgm:pt modelId="{135A8AB0-A91D-41DC-A1C3-152976143E53}" type="pres">
      <dgm:prSet presAssocID="{9144036E-77BD-4231-A391-F905BF12E770}" presName="linearFlow" presStyleCnt="0">
        <dgm:presLayoutVars>
          <dgm:resizeHandles val="exact"/>
        </dgm:presLayoutVars>
      </dgm:prSet>
      <dgm:spPr/>
    </dgm:pt>
    <dgm:pt modelId="{5B17845F-88EB-4A92-9CA6-5AA618A3B3BA}" type="pres">
      <dgm:prSet presAssocID="{4C84E3AE-CBAC-438B-A59E-D28A60F94D77}" presName="node" presStyleLbl="node1" presStyleIdx="0" presStyleCnt="3" custScaleX="118834" custScaleY="176406">
        <dgm:presLayoutVars>
          <dgm:bulletEnabled val="1"/>
        </dgm:presLayoutVars>
      </dgm:prSet>
      <dgm:spPr/>
      <dgm:t>
        <a:bodyPr/>
        <a:lstStyle/>
        <a:p>
          <a:endParaRPr lang="en-US"/>
        </a:p>
      </dgm:t>
    </dgm:pt>
    <dgm:pt modelId="{B8E2AAFE-6B5C-460E-8852-B69FF2C0F128}" type="pres">
      <dgm:prSet presAssocID="{026702F6-993D-4B66-95ED-54D548C4242A}" presName="sibTrans" presStyleLbl="sibTrans2D1" presStyleIdx="0" presStyleCnt="2"/>
      <dgm:spPr/>
      <dgm:t>
        <a:bodyPr/>
        <a:lstStyle/>
        <a:p>
          <a:endParaRPr lang="en-US"/>
        </a:p>
      </dgm:t>
    </dgm:pt>
    <dgm:pt modelId="{8F668C8E-600A-4CA7-93FD-7F63B22FB4E7}" type="pres">
      <dgm:prSet presAssocID="{026702F6-993D-4B66-95ED-54D548C4242A}" presName="connectorText" presStyleLbl="sibTrans2D1" presStyleIdx="0" presStyleCnt="2"/>
      <dgm:spPr/>
      <dgm:t>
        <a:bodyPr/>
        <a:lstStyle/>
        <a:p>
          <a:endParaRPr lang="en-US"/>
        </a:p>
      </dgm:t>
    </dgm:pt>
    <dgm:pt modelId="{3BB89B2B-3E3A-42D0-B3FC-4CF06E472CA3}" type="pres">
      <dgm:prSet presAssocID="{14BC111B-901A-4AFC-848E-30072310B721}" presName="node" presStyleLbl="node1" presStyleIdx="1" presStyleCnt="3" custScaleX="124310" custScaleY="176772">
        <dgm:presLayoutVars>
          <dgm:bulletEnabled val="1"/>
        </dgm:presLayoutVars>
      </dgm:prSet>
      <dgm:spPr/>
      <dgm:t>
        <a:bodyPr/>
        <a:lstStyle/>
        <a:p>
          <a:endParaRPr lang="en-US"/>
        </a:p>
      </dgm:t>
    </dgm:pt>
    <dgm:pt modelId="{96A7334E-4597-4F10-B6F9-412E41670BA8}" type="pres">
      <dgm:prSet presAssocID="{D6F3B79F-197C-4B22-9970-22B721DDBEE2}" presName="sibTrans" presStyleLbl="sibTrans2D1" presStyleIdx="1" presStyleCnt="2"/>
      <dgm:spPr/>
      <dgm:t>
        <a:bodyPr/>
        <a:lstStyle/>
        <a:p>
          <a:endParaRPr lang="en-US"/>
        </a:p>
      </dgm:t>
    </dgm:pt>
    <dgm:pt modelId="{5BBF049F-7678-4397-9D3A-8C196012E67B}" type="pres">
      <dgm:prSet presAssocID="{D6F3B79F-197C-4B22-9970-22B721DDBEE2}" presName="connectorText" presStyleLbl="sibTrans2D1" presStyleIdx="1" presStyleCnt="2"/>
      <dgm:spPr/>
      <dgm:t>
        <a:bodyPr/>
        <a:lstStyle/>
        <a:p>
          <a:endParaRPr lang="en-US"/>
        </a:p>
      </dgm:t>
    </dgm:pt>
    <dgm:pt modelId="{2A54E8D8-8EF6-4CB5-8048-18C8CE439DDC}" type="pres">
      <dgm:prSet presAssocID="{3075A1EF-1F99-4212-98E4-AB8740C6530E}" presName="node" presStyleLbl="node1" presStyleIdx="2" presStyleCnt="3" custScaleX="121024" custScaleY="187556" custLinFactNeighborY="4381">
        <dgm:presLayoutVars>
          <dgm:bulletEnabled val="1"/>
        </dgm:presLayoutVars>
      </dgm:prSet>
      <dgm:spPr/>
      <dgm:t>
        <a:bodyPr/>
        <a:lstStyle/>
        <a:p>
          <a:endParaRPr lang="en-US"/>
        </a:p>
      </dgm:t>
    </dgm:pt>
  </dgm:ptLst>
  <dgm:cxnLst>
    <dgm:cxn modelId="{5E878A4B-BD0F-41B5-83A2-5FFB69F771D7}" type="presOf" srcId="{9144036E-77BD-4231-A391-F905BF12E770}" destId="{135A8AB0-A91D-41DC-A1C3-152976143E53}" srcOrd="0" destOrd="0" presId="urn:microsoft.com/office/officeart/2005/8/layout/process2"/>
    <dgm:cxn modelId="{3C39BFF6-917E-4C92-A931-5ED1D1323C68}" srcId="{9144036E-77BD-4231-A391-F905BF12E770}" destId="{4C84E3AE-CBAC-438B-A59E-D28A60F94D77}" srcOrd="0" destOrd="0" parTransId="{5E223535-E165-492D-84EE-BB4CE44D7CF7}" sibTransId="{026702F6-993D-4B66-95ED-54D548C4242A}"/>
    <dgm:cxn modelId="{0FB5D296-C068-43F8-9F61-6AFAAB9A352A}" type="presOf" srcId="{4C84E3AE-CBAC-438B-A59E-D28A60F94D77}" destId="{5B17845F-88EB-4A92-9CA6-5AA618A3B3BA}" srcOrd="0" destOrd="0" presId="urn:microsoft.com/office/officeart/2005/8/layout/process2"/>
    <dgm:cxn modelId="{F6474C32-6341-4657-B31B-23CA98737817}" srcId="{9144036E-77BD-4231-A391-F905BF12E770}" destId="{14BC111B-901A-4AFC-848E-30072310B721}" srcOrd="1" destOrd="0" parTransId="{D1A1AEBE-FC4B-4270-9882-F468269BAC64}" sibTransId="{D6F3B79F-197C-4B22-9970-22B721DDBEE2}"/>
    <dgm:cxn modelId="{1798F931-8813-4A83-8386-17A1CA5D6ABB}" type="presOf" srcId="{026702F6-993D-4B66-95ED-54D548C4242A}" destId="{B8E2AAFE-6B5C-460E-8852-B69FF2C0F128}" srcOrd="0" destOrd="0" presId="urn:microsoft.com/office/officeart/2005/8/layout/process2"/>
    <dgm:cxn modelId="{96374CC8-43F1-4816-A522-C66B8FAA60CD}" type="presOf" srcId="{D6F3B79F-197C-4B22-9970-22B721DDBEE2}" destId="{5BBF049F-7678-4397-9D3A-8C196012E67B}" srcOrd="1" destOrd="0" presId="urn:microsoft.com/office/officeart/2005/8/layout/process2"/>
    <dgm:cxn modelId="{974E0336-7A00-461F-93F7-8875B56830AC}" srcId="{9144036E-77BD-4231-A391-F905BF12E770}" destId="{3075A1EF-1F99-4212-98E4-AB8740C6530E}" srcOrd="2" destOrd="0" parTransId="{134F62BE-097A-4352-B28D-67E5A3CE1080}" sibTransId="{9C2E99CE-4A9D-4BCC-A012-2B7D18C9EA2B}"/>
    <dgm:cxn modelId="{14B89A70-5D31-4D0C-BDEB-0353275405BC}" type="presOf" srcId="{D6F3B79F-197C-4B22-9970-22B721DDBEE2}" destId="{96A7334E-4597-4F10-B6F9-412E41670BA8}" srcOrd="0" destOrd="0" presId="urn:microsoft.com/office/officeart/2005/8/layout/process2"/>
    <dgm:cxn modelId="{685C183A-B258-4C4D-B00F-089B8CB31C51}" type="presOf" srcId="{14BC111B-901A-4AFC-848E-30072310B721}" destId="{3BB89B2B-3E3A-42D0-B3FC-4CF06E472CA3}" srcOrd="0" destOrd="0" presId="urn:microsoft.com/office/officeart/2005/8/layout/process2"/>
    <dgm:cxn modelId="{A60ECB7E-FE1D-4B8B-A11F-C96084C96F34}" type="presOf" srcId="{3075A1EF-1F99-4212-98E4-AB8740C6530E}" destId="{2A54E8D8-8EF6-4CB5-8048-18C8CE439DDC}" srcOrd="0" destOrd="0" presId="urn:microsoft.com/office/officeart/2005/8/layout/process2"/>
    <dgm:cxn modelId="{8439068C-0C20-448B-A09C-1A023EBD4493}" type="presOf" srcId="{026702F6-993D-4B66-95ED-54D548C4242A}" destId="{8F668C8E-600A-4CA7-93FD-7F63B22FB4E7}" srcOrd="1" destOrd="0" presId="urn:microsoft.com/office/officeart/2005/8/layout/process2"/>
    <dgm:cxn modelId="{A20CB3BA-7F3B-48ED-9E2F-BDA523A1FFC2}" type="presParOf" srcId="{135A8AB0-A91D-41DC-A1C3-152976143E53}" destId="{5B17845F-88EB-4A92-9CA6-5AA618A3B3BA}" srcOrd="0" destOrd="0" presId="urn:microsoft.com/office/officeart/2005/8/layout/process2"/>
    <dgm:cxn modelId="{836EE05A-9D65-4045-BAC8-77C50E9B61E6}" type="presParOf" srcId="{135A8AB0-A91D-41DC-A1C3-152976143E53}" destId="{B8E2AAFE-6B5C-460E-8852-B69FF2C0F128}" srcOrd="1" destOrd="0" presId="urn:microsoft.com/office/officeart/2005/8/layout/process2"/>
    <dgm:cxn modelId="{0E0C5A75-D0C1-4041-818E-DC9CF8E69F8B}" type="presParOf" srcId="{B8E2AAFE-6B5C-460E-8852-B69FF2C0F128}" destId="{8F668C8E-600A-4CA7-93FD-7F63B22FB4E7}" srcOrd="0" destOrd="0" presId="urn:microsoft.com/office/officeart/2005/8/layout/process2"/>
    <dgm:cxn modelId="{91E84478-93F4-4B74-9756-D36D2E52255E}" type="presParOf" srcId="{135A8AB0-A91D-41DC-A1C3-152976143E53}" destId="{3BB89B2B-3E3A-42D0-B3FC-4CF06E472CA3}" srcOrd="2" destOrd="0" presId="urn:microsoft.com/office/officeart/2005/8/layout/process2"/>
    <dgm:cxn modelId="{1466F0F2-E33D-402F-957F-88EBB6F26871}" type="presParOf" srcId="{135A8AB0-A91D-41DC-A1C3-152976143E53}" destId="{96A7334E-4597-4F10-B6F9-412E41670BA8}" srcOrd="3" destOrd="0" presId="urn:microsoft.com/office/officeart/2005/8/layout/process2"/>
    <dgm:cxn modelId="{ED08689B-9EB2-4C42-82D1-4C3EC0518AF2}" type="presParOf" srcId="{96A7334E-4597-4F10-B6F9-412E41670BA8}" destId="{5BBF049F-7678-4397-9D3A-8C196012E67B}" srcOrd="0" destOrd="0" presId="urn:microsoft.com/office/officeart/2005/8/layout/process2"/>
    <dgm:cxn modelId="{717505E2-3F03-4062-A2A0-F790D9CCB220}" type="presParOf" srcId="{135A8AB0-A91D-41DC-A1C3-152976143E53}" destId="{2A54E8D8-8EF6-4CB5-8048-18C8CE439DDC}"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4D0263-F77E-454D-9F96-04A0495A41FB}" type="doc">
      <dgm:prSet loTypeId="urn:microsoft.com/office/officeart/2005/8/layout/process2" loCatId="process" qsTypeId="urn:microsoft.com/office/officeart/2005/8/quickstyle/simple1" qsCatId="simple" csTypeId="urn:microsoft.com/office/officeart/2005/8/colors/colorful5" csCatId="colorful" phldr="1"/>
      <dgm:spPr/>
    </dgm:pt>
    <dgm:pt modelId="{8690F9BD-6194-42D0-98AB-F53D88E3E3AA}">
      <dgm:prSet phldrT="[Text]" custT="1"/>
      <dgm:spPr/>
      <dgm:t>
        <a:bodyPr/>
        <a:lstStyle/>
        <a:p>
          <a:pPr>
            <a:lnSpc>
              <a:spcPct val="100000"/>
            </a:lnSpc>
            <a:spcAft>
              <a:spcPts val="0"/>
            </a:spcAft>
          </a:pPr>
          <a:r>
            <a:rPr lang="en-US" sz="2800" b="1" dirty="0" smtClean="0">
              <a:latin typeface="+mn-lt"/>
            </a:rPr>
            <a:t>Total N=789</a:t>
          </a:r>
        </a:p>
        <a:p>
          <a:pPr>
            <a:lnSpc>
              <a:spcPct val="100000"/>
            </a:lnSpc>
            <a:spcAft>
              <a:spcPts val="0"/>
            </a:spcAft>
          </a:pPr>
          <a:endParaRPr lang="en-US" sz="800" b="1" dirty="0" smtClean="0">
            <a:latin typeface="+mn-lt"/>
          </a:endParaRPr>
        </a:p>
      </dgm:t>
    </dgm:pt>
    <dgm:pt modelId="{8BD57B7E-AA2F-495A-B5A6-4337A52AAAA5}" type="parTrans" cxnId="{64DCAD1D-59E9-485A-B0B8-9FD45C91A416}">
      <dgm:prSet/>
      <dgm:spPr/>
      <dgm:t>
        <a:bodyPr/>
        <a:lstStyle/>
        <a:p>
          <a:endParaRPr lang="en-US"/>
        </a:p>
      </dgm:t>
    </dgm:pt>
    <dgm:pt modelId="{FD0E7FA4-1F83-4742-937C-C436821F1211}" type="sibTrans" cxnId="{64DCAD1D-59E9-485A-B0B8-9FD45C91A416}">
      <dgm:prSet/>
      <dgm:spPr/>
      <dgm:t>
        <a:bodyPr/>
        <a:lstStyle/>
        <a:p>
          <a:endParaRPr lang="en-US"/>
        </a:p>
      </dgm:t>
    </dgm:pt>
    <dgm:pt modelId="{1398A0DD-5F7C-4DDF-968A-A51C400244AD}">
      <dgm:prSet phldrT="[Text]" custT="1"/>
      <dgm:spPr/>
      <dgm:t>
        <a:bodyPr/>
        <a:lstStyle/>
        <a:p>
          <a:pPr>
            <a:lnSpc>
              <a:spcPct val="100000"/>
            </a:lnSpc>
            <a:spcAft>
              <a:spcPts val="0"/>
            </a:spcAft>
          </a:pPr>
          <a:r>
            <a:rPr lang="en-US" sz="2800" b="1" dirty="0" smtClean="0"/>
            <a:t>41% SA (N= 323)</a:t>
          </a:r>
        </a:p>
      </dgm:t>
    </dgm:pt>
    <dgm:pt modelId="{1766DB05-E206-472F-A053-9BE62F962DDF}" type="parTrans" cxnId="{79273C16-F887-411F-A96D-EF8F04CB7627}">
      <dgm:prSet/>
      <dgm:spPr/>
      <dgm:t>
        <a:bodyPr/>
        <a:lstStyle/>
        <a:p>
          <a:endParaRPr lang="en-US"/>
        </a:p>
      </dgm:t>
    </dgm:pt>
    <dgm:pt modelId="{D49E6841-0347-476A-A33D-02A5D4691221}" type="sibTrans" cxnId="{79273C16-F887-411F-A96D-EF8F04CB7627}">
      <dgm:prSet/>
      <dgm:spPr/>
      <dgm:t>
        <a:bodyPr/>
        <a:lstStyle/>
        <a:p>
          <a:endParaRPr lang="en-US"/>
        </a:p>
      </dgm:t>
    </dgm:pt>
    <dgm:pt modelId="{D31D25C9-E15D-411E-BF8F-4D8A137FF32D}">
      <dgm:prSet phldrT="[Text]" custT="1"/>
      <dgm:spPr/>
      <dgm:t>
        <a:bodyPr/>
        <a:lstStyle/>
        <a:p>
          <a:pPr>
            <a:lnSpc>
              <a:spcPct val="100000"/>
            </a:lnSpc>
            <a:spcAft>
              <a:spcPts val="0"/>
            </a:spcAft>
          </a:pPr>
          <a:r>
            <a:rPr lang="en-US" sz="2800" b="1" dirty="0" smtClean="0"/>
            <a:t>21% UAVI  (n=169)</a:t>
          </a:r>
        </a:p>
      </dgm:t>
    </dgm:pt>
    <dgm:pt modelId="{7C2CC73A-19C0-431B-B17D-EE34DE7231A9}" type="parTrans" cxnId="{680402A0-7A10-494D-BA46-19F003251BC7}">
      <dgm:prSet/>
      <dgm:spPr/>
      <dgm:t>
        <a:bodyPr/>
        <a:lstStyle/>
        <a:p>
          <a:endParaRPr lang="en-US"/>
        </a:p>
      </dgm:t>
    </dgm:pt>
    <dgm:pt modelId="{AC5A5475-E46E-412B-AAD7-11DEBC4DE700}" type="sibTrans" cxnId="{680402A0-7A10-494D-BA46-19F003251BC7}">
      <dgm:prSet/>
      <dgm:spPr/>
      <dgm:t>
        <a:bodyPr/>
        <a:lstStyle/>
        <a:p>
          <a:endParaRPr lang="en-US"/>
        </a:p>
      </dgm:t>
    </dgm:pt>
    <dgm:pt modelId="{299710C3-7E70-4EAD-8D35-B04EF09F2859}" type="pres">
      <dgm:prSet presAssocID="{154D0263-F77E-454D-9F96-04A0495A41FB}" presName="linearFlow" presStyleCnt="0">
        <dgm:presLayoutVars>
          <dgm:resizeHandles val="exact"/>
        </dgm:presLayoutVars>
      </dgm:prSet>
      <dgm:spPr/>
    </dgm:pt>
    <dgm:pt modelId="{6416C1C1-6D33-444E-8C82-96E982970A7C}" type="pres">
      <dgm:prSet presAssocID="{8690F9BD-6194-42D0-98AB-F53D88E3E3AA}" presName="node" presStyleLbl="node1" presStyleIdx="0" presStyleCnt="3" custScaleX="188405" custScaleY="120284">
        <dgm:presLayoutVars>
          <dgm:bulletEnabled val="1"/>
        </dgm:presLayoutVars>
      </dgm:prSet>
      <dgm:spPr/>
      <dgm:t>
        <a:bodyPr/>
        <a:lstStyle/>
        <a:p>
          <a:endParaRPr lang="en-US"/>
        </a:p>
      </dgm:t>
    </dgm:pt>
    <dgm:pt modelId="{18BF13C2-8976-437E-AF91-83B138A0B94B}" type="pres">
      <dgm:prSet presAssocID="{FD0E7FA4-1F83-4742-937C-C436821F1211}" presName="sibTrans" presStyleLbl="sibTrans2D1" presStyleIdx="0" presStyleCnt="2"/>
      <dgm:spPr/>
      <dgm:t>
        <a:bodyPr/>
        <a:lstStyle/>
        <a:p>
          <a:endParaRPr lang="en-US"/>
        </a:p>
      </dgm:t>
    </dgm:pt>
    <dgm:pt modelId="{718066F5-A7C0-485A-A589-045F42837BBA}" type="pres">
      <dgm:prSet presAssocID="{FD0E7FA4-1F83-4742-937C-C436821F1211}" presName="connectorText" presStyleLbl="sibTrans2D1" presStyleIdx="0" presStyleCnt="2"/>
      <dgm:spPr/>
      <dgm:t>
        <a:bodyPr/>
        <a:lstStyle/>
        <a:p>
          <a:endParaRPr lang="en-US"/>
        </a:p>
      </dgm:t>
    </dgm:pt>
    <dgm:pt modelId="{FB5D629C-BE21-4EA9-9883-739CD8601BE3}" type="pres">
      <dgm:prSet presAssocID="{1398A0DD-5F7C-4DDF-968A-A51C400244AD}" presName="node" presStyleLbl="node1" presStyleIdx="1" presStyleCnt="3" custScaleX="189021" custScaleY="115749">
        <dgm:presLayoutVars>
          <dgm:bulletEnabled val="1"/>
        </dgm:presLayoutVars>
      </dgm:prSet>
      <dgm:spPr/>
      <dgm:t>
        <a:bodyPr/>
        <a:lstStyle/>
        <a:p>
          <a:endParaRPr lang="en-US"/>
        </a:p>
      </dgm:t>
    </dgm:pt>
    <dgm:pt modelId="{F2F9ED9D-4B25-401F-AE6A-C961CED206A0}" type="pres">
      <dgm:prSet presAssocID="{D49E6841-0347-476A-A33D-02A5D4691221}" presName="sibTrans" presStyleLbl="sibTrans2D1" presStyleIdx="1" presStyleCnt="2"/>
      <dgm:spPr/>
      <dgm:t>
        <a:bodyPr/>
        <a:lstStyle/>
        <a:p>
          <a:endParaRPr lang="en-US"/>
        </a:p>
      </dgm:t>
    </dgm:pt>
    <dgm:pt modelId="{09649BDD-4EC7-4ECB-AD0C-30EDD0FB12C5}" type="pres">
      <dgm:prSet presAssocID="{D49E6841-0347-476A-A33D-02A5D4691221}" presName="connectorText" presStyleLbl="sibTrans2D1" presStyleIdx="1" presStyleCnt="2"/>
      <dgm:spPr/>
      <dgm:t>
        <a:bodyPr/>
        <a:lstStyle/>
        <a:p>
          <a:endParaRPr lang="en-US"/>
        </a:p>
      </dgm:t>
    </dgm:pt>
    <dgm:pt modelId="{DA1E1199-4656-493C-BB43-0B41AE2EACE2}" type="pres">
      <dgm:prSet presAssocID="{D31D25C9-E15D-411E-BF8F-4D8A137FF32D}" presName="node" presStyleLbl="node1" presStyleIdx="2" presStyleCnt="3" custScaleX="190760" custScaleY="125375">
        <dgm:presLayoutVars>
          <dgm:bulletEnabled val="1"/>
        </dgm:presLayoutVars>
      </dgm:prSet>
      <dgm:spPr/>
      <dgm:t>
        <a:bodyPr/>
        <a:lstStyle/>
        <a:p>
          <a:endParaRPr lang="en-US"/>
        </a:p>
      </dgm:t>
    </dgm:pt>
  </dgm:ptLst>
  <dgm:cxnLst>
    <dgm:cxn modelId="{700194F9-0D0C-437E-8729-2C7924E1AB66}" type="presOf" srcId="{FD0E7FA4-1F83-4742-937C-C436821F1211}" destId="{18BF13C2-8976-437E-AF91-83B138A0B94B}" srcOrd="0" destOrd="0" presId="urn:microsoft.com/office/officeart/2005/8/layout/process2"/>
    <dgm:cxn modelId="{25677A32-4415-40C9-8C6D-44380C746F28}" type="presOf" srcId="{D49E6841-0347-476A-A33D-02A5D4691221}" destId="{F2F9ED9D-4B25-401F-AE6A-C961CED206A0}" srcOrd="0" destOrd="0" presId="urn:microsoft.com/office/officeart/2005/8/layout/process2"/>
    <dgm:cxn modelId="{64DCAD1D-59E9-485A-B0B8-9FD45C91A416}" srcId="{154D0263-F77E-454D-9F96-04A0495A41FB}" destId="{8690F9BD-6194-42D0-98AB-F53D88E3E3AA}" srcOrd="0" destOrd="0" parTransId="{8BD57B7E-AA2F-495A-B5A6-4337A52AAAA5}" sibTransId="{FD0E7FA4-1F83-4742-937C-C436821F1211}"/>
    <dgm:cxn modelId="{962D935C-0A98-4739-8417-D2CD8C663FBC}" type="presOf" srcId="{8690F9BD-6194-42D0-98AB-F53D88E3E3AA}" destId="{6416C1C1-6D33-444E-8C82-96E982970A7C}" srcOrd="0" destOrd="0" presId="urn:microsoft.com/office/officeart/2005/8/layout/process2"/>
    <dgm:cxn modelId="{B3AAB4C1-D4E1-4F60-BC45-A7D6EC0C99F9}" type="presOf" srcId="{FD0E7FA4-1F83-4742-937C-C436821F1211}" destId="{718066F5-A7C0-485A-A589-045F42837BBA}" srcOrd="1" destOrd="0" presId="urn:microsoft.com/office/officeart/2005/8/layout/process2"/>
    <dgm:cxn modelId="{680402A0-7A10-494D-BA46-19F003251BC7}" srcId="{154D0263-F77E-454D-9F96-04A0495A41FB}" destId="{D31D25C9-E15D-411E-BF8F-4D8A137FF32D}" srcOrd="2" destOrd="0" parTransId="{7C2CC73A-19C0-431B-B17D-EE34DE7231A9}" sibTransId="{AC5A5475-E46E-412B-AAD7-11DEBC4DE700}"/>
    <dgm:cxn modelId="{F1AFF4C5-E9D9-4689-A595-0151E0364F1E}" type="presOf" srcId="{154D0263-F77E-454D-9F96-04A0495A41FB}" destId="{299710C3-7E70-4EAD-8D35-B04EF09F2859}" srcOrd="0" destOrd="0" presId="urn:microsoft.com/office/officeart/2005/8/layout/process2"/>
    <dgm:cxn modelId="{728AF0E0-494F-4E82-A97A-71E0129295C0}" type="presOf" srcId="{D31D25C9-E15D-411E-BF8F-4D8A137FF32D}" destId="{DA1E1199-4656-493C-BB43-0B41AE2EACE2}" srcOrd="0" destOrd="0" presId="urn:microsoft.com/office/officeart/2005/8/layout/process2"/>
    <dgm:cxn modelId="{4A89984D-39C4-4EF9-BC9C-DB9EDAE5D78B}" type="presOf" srcId="{1398A0DD-5F7C-4DDF-968A-A51C400244AD}" destId="{FB5D629C-BE21-4EA9-9883-739CD8601BE3}" srcOrd="0" destOrd="0" presId="urn:microsoft.com/office/officeart/2005/8/layout/process2"/>
    <dgm:cxn modelId="{79273C16-F887-411F-A96D-EF8F04CB7627}" srcId="{154D0263-F77E-454D-9F96-04A0495A41FB}" destId="{1398A0DD-5F7C-4DDF-968A-A51C400244AD}" srcOrd="1" destOrd="0" parTransId="{1766DB05-E206-472F-A053-9BE62F962DDF}" sibTransId="{D49E6841-0347-476A-A33D-02A5D4691221}"/>
    <dgm:cxn modelId="{429CB355-5226-4455-AE33-71F35834EFDD}" type="presOf" srcId="{D49E6841-0347-476A-A33D-02A5D4691221}" destId="{09649BDD-4EC7-4ECB-AD0C-30EDD0FB12C5}" srcOrd="1" destOrd="0" presId="urn:microsoft.com/office/officeart/2005/8/layout/process2"/>
    <dgm:cxn modelId="{3494A4A6-76C4-4839-9A34-034F265740AD}" type="presParOf" srcId="{299710C3-7E70-4EAD-8D35-B04EF09F2859}" destId="{6416C1C1-6D33-444E-8C82-96E982970A7C}" srcOrd="0" destOrd="0" presId="urn:microsoft.com/office/officeart/2005/8/layout/process2"/>
    <dgm:cxn modelId="{ABFEF6B0-996F-4F85-B73B-2A05936FBBAF}" type="presParOf" srcId="{299710C3-7E70-4EAD-8D35-B04EF09F2859}" destId="{18BF13C2-8976-437E-AF91-83B138A0B94B}" srcOrd="1" destOrd="0" presId="urn:microsoft.com/office/officeart/2005/8/layout/process2"/>
    <dgm:cxn modelId="{F6C9F9BF-19F3-4DB4-B03C-70BC2D69E693}" type="presParOf" srcId="{18BF13C2-8976-437E-AF91-83B138A0B94B}" destId="{718066F5-A7C0-485A-A589-045F42837BBA}" srcOrd="0" destOrd="0" presId="urn:microsoft.com/office/officeart/2005/8/layout/process2"/>
    <dgm:cxn modelId="{5006EE08-1CE6-4626-97CD-5AB7D420DBD2}" type="presParOf" srcId="{299710C3-7E70-4EAD-8D35-B04EF09F2859}" destId="{FB5D629C-BE21-4EA9-9883-739CD8601BE3}" srcOrd="2" destOrd="0" presId="urn:microsoft.com/office/officeart/2005/8/layout/process2"/>
    <dgm:cxn modelId="{46081CEB-2111-46CE-BC13-840F1BB8A8FA}" type="presParOf" srcId="{299710C3-7E70-4EAD-8D35-B04EF09F2859}" destId="{F2F9ED9D-4B25-401F-AE6A-C961CED206A0}" srcOrd="3" destOrd="0" presId="urn:microsoft.com/office/officeart/2005/8/layout/process2"/>
    <dgm:cxn modelId="{FF1B5216-286D-4133-A54D-00D912D8B03C}" type="presParOf" srcId="{F2F9ED9D-4B25-401F-AE6A-C961CED206A0}" destId="{09649BDD-4EC7-4ECB-AD0C-30EDD0FB12C5}" srcOrd="0" destOrd="0" presId="urn:microsoft.com/office/officeart/2005/8/layout/process2"/>
    <dgm:cxn modelId="{4E9BFF7B-4BD9-4ED7-8836-8B0CCEA33337}" type="presParOf" srcId="{299710C3-7E70-4EAD-8D35-B04EF09F2859}" destId="{DA1E1199-4656-493C-BB43-0B41AE2EACE2}" srcOrd="4"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AC10E-1219-4D03-BB32-670BE7C9751B}">
      <dsp:nvSpPr>
        <dsp:cNvPr id="0" name=""/>
        <dsp:cNvSpPr/>
      </dsp:nvSpPr>
      <dsp:spPr>
        <a:xfrm>
          <a:off x="0" y="239335"/>
          <a:ext cx="7135905" cy="1154789"/>
        </a:xfrm>
        <a:prstGeom prst="roundRect">
          <a:avLst/>
        </a:prstGeom>
        <a:solidFill>
          <a:schemeClr val="tx1"/>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ea typeface="ＭＳ Ｐゴシック" charset="-128"/>
            </a:rPr>
            <a:t>Little is known about how gender and age-related physical and psychosocial changes impact sexual health and sexual risk behavior</a:t>
          </a:r>
          <a:endParaRPr lang="en-US" sz="2100" b="1" kern="1200" dirty="0"/>
        </a:p>
      </dsp:txBody>
      <dsp:txXfrm>
        <a:off x="56372" y="295707"/>
        <a:ext cx="7023161" cy="1042045"/>
      </dsp:txXfrm>
    </dsp:sp>
    <dsp:sp modelId="{0F194E82-5576-4888-B976-C8E4E25607FE}">
      <dsp:nvSpPr>
        <dsp:cNvPr id="0" name=""/>
        <dsp:cNvSpPr/>
      </dsp:nvSpPr>
      <dsp:spPr>
        <a:xfrm>
          <a:off x="0" y="1454605"/>
          <a:ext cx="7135905" cy="1154789"/>
        </a:xfrm>
        <a:prstGeom prst="roundRect">
          <a:avLst/>
        </a:prstGeom>
        <a:solidFill>
          <a:schemeClr val="tx1">
            <a:lumMod val="7500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ea typeface="ＭＳ Ｐゴシック" charset="-128"/>
            </a:rPr>
            <a:t>Urgent attention is needed to understand how biologic events such as, menopause and other life course changes affect the wellbeing of older women with HIV</a:t>
          </a:r>
          <a:endParaRPr lang="en-US" sz="2100" b="1" kern="1200" dirty="0"/>
        </a:p>
      </dsp:txBody>
      <dsp:txXfrm>
        <a:off x="56372" y="1510977"/>
        <a:ext cx="7023161" cy="1042045"/>
      </dsp:txXfrm>
    </dsp:sp>
    <dsp:sp modelId="{513278E7-4CF6-4118-BE01-2523997911F6}">
      <dsp:nvSpPr>
        <dsp:cNvPr id="0" name=""/>
        <dsp:cNvSpPr/>
      </dsp:nvSpPr>
      <dsp:spPr>
        <a:xfrm>
          <a:off x="0" y="2669874"/>
          <a:ext cx="7135905" cy="1154789"/>
        </a:xfrm>
        <a:prstGeom prst="roundRect">
          <a:avLst/>
        </a:prstGeom>
        <a:solidFill>
          <a:schemeClr val="accent1">
            <a:lumMod val="40000"/>
            <a:lumOff val="6000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ea typeface="ＭＳ Ｐゴシック" charset="-128"/>
            </a:rPr>
            <a:t>Identification of these factors can provide important background for the development of interventions designed to meet the needs of older women with HIV in the U.S</a:t>
          </a:r>
          <a:endParaRPr lang="en-US" sz="2100" b="1" kern="1200" dirty="0">
            <a:ea typeface="ＭＳ Ｐゴシック" charset="-128"/>
          </a:endParaRPr>
        </a:p>
      </dsp:txBody>
      <dsp:txXfrm>
        <a:off x="56372" y="2726246"/>
        <a:ext cx="7023161" cy="10420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0.47373</cdr:x>
      <cdr:y>0.55221</cdr:y>
    </cdr:from>
    <cdr:to>
      <cdr:x>0.5</cdr:x>
      <cdr:y>0.58992</cdr:y>
    </cdr:to>
    <cdr:sp macro="" textlink="">
      <cdr:nvSpPr>
        <cdr:cNvPr id="2" name="TextBox 1"/>
        <cdr:cNvSpPr txBox="1"/>
      </cdr:nvSpPr>
      <cdr:spPr>
        <a:xfrm xmlns:a="http://schemas.openxmlformats.org/drawingml/2006/main">
          <a:off x="3622963" y="2738582"/>
          <a:ext cx="200891" cy="1870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0.47373</cdr:x>
      <cdr:y>0.55221</cdr:y>
    </cdr:from>
    <cdr:to>
      <cdr:x>0.5</cdr:x>
      <cdr:y>0.58992</cdr:y>
    </cdr:to>
    <cdr:sp macro="" textlink="">
      <cdr:nvSpPr>
        <cdr:cNvPr id="2" name="TextBox 1"/>
        <cdr:cNvSpPr txBox="1"/>
      </cdr:nvSpPr>
      <cdr:spPr>
        <a:xfrm xmlns:a="http://schemas.openxmlformats.org/drawingml/2006/main">
          <a:off x="3622963" y="2738582"/>
          <a:ext cx="200891" cy="1870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a:t>
          </a:r>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0.47373</cdr:x>
      <cdr:y>0.55221</cdr:y>
    </cdr:from>
    <cdr:to>
      <cdr:x>0.5</cdr:x>
      <cdr:y>0.58992</cdr:y>
    </cdr:to>
    <cdr:sp macro="" textlink="">
      <cdr:nvSpPr>
        <cdr:cNvPr id="2" name="TextBox 1"/>
        <cdr:cNvSpPr txBox="1"/>
      </cdr:nvSpPr>
      <cdr:spPr>
        <a:xfrm xmlns:a="http://schemas.openxmlformats.org/drawingml/2006/main">
          <a:off x="3622963" y="2738582"/>
          <a:ext cx="200891" cy="1870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13D885C-CCA9-4C52-9274-DC0EBB9B104A}" type="datetimeFigureOut">
              <a:rPr lang="en-US" smtClean="0"/>
              <a:pPr/>
              <a:t>12/3/2013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78199F5-2DE9-4E1B-BFEF-E9F9F0D36323}" type="slidenum">
              <a:rPr lang="en-US" smtClean="0"/>
              <a:pPr/>
              <a:t>‹#›</a:t>
            </a:fld>
            <a:endParaRPr lang="en-US" dirty="0"/>
          </a:p>
        </p:txBody>
      </p:sp>
    </p:spTree>
    <p:extLst>
      <p:ext uri="{BB962C8B-B14F-4D97-AF65-F5344CB8AC3E}">
        <p14:creationId xmlns:p14="http://schemas.microsoft.com/office/powerpoint/2010/main" val="17612225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EC9B50A-8AC1-8A4F-A985-D8AC9BB97D23}" type="datetimeFigureOut">
              <a:rPr lang="en-US" smtClean="0"/>
              <a:pPr/>
              <a:t>12/3/2013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CE58C42-1E3D-E941-BDF1-A512CAFEBF90}" type="slidenum">
              <a:rPr lang="en-US" smtClean="0"/>
              <a:pPr/>
              <a:t>‹#›</a:t>
            </a:fld>
            <a:endParaRPr lang="en-US" dirty="0"/>
          </a:p>
        </p:txBody>
      </p:sp>
    </p:spTree>
    <p:extLst>
      <p:ext uri="{BB962C8B-B14F-4D97-AF65-F5344CB8AC3E}">
        <p14:creationId xmlns:p14="http://schemas.microsoft.com/office/powerpoint/2010/main" val="18852433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E58C42-1E3D-E941-BDF1-A512CAFEBF90}" type="slidenum">
              <a:rPr lang="en-US" smtClean="0"/>
              <a:pPr/>
              <a:t>1</a:t>
            </a:fld>
            <a:endParaRPr lang="en-US" dirty="0"/>
          </a:p>
        </p:txBody>
      </p:sp>
    </p:spTree>
    <p:extLst>
      <p:ext uri="{BB962C8B-B14F-4D97-AF65-F5344CB8AC3E}">
        <p14:creationId xmlns:p14="http://schemas.microsoft.com/office/powerpoint/2010/main" val="1068215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E58C42-1E3D-E941-BDF1-A512CAFEBF90}" type="slidenum">
              <a:rPr lang="en-US" smtClean="0"/>
              <a:pPr/>
              <a:t>13</a:t>
            </a:fld>
            <a:endParaRPr lang="en-US" dirty="0"/>
          </a:p>
        </p:txBody>
      </p:sp>
    </p:spTree>
    <p:extLst>
      <p:ext uri="{BB962C8B-B14F-4D97-AF65-F5344CB8AC3E}">
        <p14:creationId xmlns:p14="http://schemas.microsoft.com/office/powerpoint/2010/main" val="3805931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E58C42-1E3D-E941-BDF1-A512CAFEBF90}" type="slidenum">
              <a:rPr lang="en-US" smtClean="0"/>
              <a:pPr/>
              <a:t>14</a:t>
            </a:fld>
            <a:endParaRPr lang="en-US" dirty="0"/>
          </a:p>
        </p:txBody>
      </p:sp>
    </p:spTree>
    <p:extLst>
      <p:ext uri="{BB962C8B-B14F-4D97-AF65-F5344CB8AC3E}">
        <p14:creationId xmlns:p14="http://schemas.microsoft.com/office/powerpoint/2010/main" val="3805931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E58C42-1E3D-E941-BDF1-A512CAFEBF90}" type="slidenum">
              <a:rPr lang="en-US" smtClean="0"/>
              <a:pPr/>
              <a:t>15</a:t>
            </a:fld>
            <a:endParaRPr lang="en-US" dirty="0"/>
          </a:p>
        </p:txBody>
      </p:sp>
    </p:spTree>
    <p:extLst>
      <p:ext uri="{BB962C8B-B14F-4D97-AF65-F5344CB8AC3E}">
        <p14:creationId xmlns:p14="http://schemas.microsoft.com/office/powerpoint/2010/main" val="3805931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first step in our analysis was modeling the </a:t>
            </a:r>
            <a:r>
              <a:rPr lang="en-US" dirty="0" smtClean="0"/>
              <a:t>functional relationships of age with outcome variables (SA, UAVI)</a:t>
            </a:r>
          </a:p>
          <a:p>
            <a:endParaRPr lang="en-US" dirty="0" smtClean="0"/>
          </a:p>
          <a:p>
            <a:r>
              <a:rPr lang="en-US" dirty="0" smtClean="0"/>
              <a:t>To examine the plausibility of linear relationships</a:t>
            </a:r>
            <a:r>
              <a:rPr lang="en-US" baseline="0" dirty="0" smtClean="0"/>
              <a:t> with age and SA and UAVI</a:t>
            </a:r>
            <a:r>
              <a:rPr lang="en-US" dirty="0" smtClean="0"/>
              <a:t>, we divided the observations into 5-year age groups, and estimated log-odds ratio for each of these age groups relative to the youngest (18-22). </a:t>
            </a:r>
          </a:p>
          <a:p>
            <a:endParaRPr lang="en-US" dirty="0" smtClean="0"/>
          </a:p>
          <a:p>
            <a:r>
              <a:rPr lang="en-US" dirty="0" smtClean="0"/>
              <a:t>The effect was reasonably linear until we get to the last two groups (68+), where there are very few observations in those oldest groups (0.3% combined) to render a precise</a:t>
            </a:r>
            <a:r>
              <a:rPr lang="en-US" baseline="0" dirty="0" smtClean="0"/>
              <a:t> estimate. </a:t>
            </a:r>
          </a:p>
          <a:p>
            <a:endParaRPr lang="en-US" baseline="0" dirty="0" smtClean="0"/>
          </a:p>
          <a:p>
            <a:r>
              <a:rPr lang="en-US" dirty="0" smtClean="0"/>
              <a:t>The plot of model-estimated log-odds indicates that although linearity does not strictly hold, a simple linear term in age should account for the majority of its association with SA. </a:t>
            </a:r>
            <a:endParaRPr lang="en-US" dirty="0"/>
          </a:p>
        </p:txBody>
      </p:sp>
      <p:sp>
        <p:nvSpPr>
          <p:cNvPr id="4" name="Slide Number Placeholder 3"/>
          <p:cNvSpPr>
            <a:spLocks noGrp="1"/>
          </p:cNvSpPr>
          <p:nvPr>
            <p:ph type="sldNum" sz="quarter" idx="10"/>
          </p:nvPr>
        </p:nvSpPr>
        <p:spPr/>
        <p:txBody>
          <a:bodyPr/>
          <a:lstStyle/>
          <a:p>
            <a:fld id="{8CE58C42-1E3D-E941-BDF1-A512CAFEBF90}" type="slidenum">
              <a:rPr lang="en-US" smtClean="0"/>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The model the linear relationship of UAVI with age is shown in Figure 2. </a:t>
            </a:r>
          </a:p>
          <a:p>
            <a:endParaRPr lang="en-US" dirty="0" smtClean="0"/>
          </a:p>
          <a:p>
            <a:r>
              <a:rPr lang="en-US" dirty="0" smtClean="0"/>
              <a:t>Excluding visits beyond age 62, the plot of model-estimated log-odds suggest that linearity also provides a reasonable model for the association of UAVI with age. </a:t>
            </a:r>
            <a:endParaRPr lang="en-US" dirty="0"/>
          </a:p>
        </p:txBody>
      </p:sp>
      <p:sp>
        <p:nvSpPr>
          <p:cNvPr id="4" name="Slide Number Placeholder 3"/>
          <p:cNvSpPr>
            <a:spLocks noGrp="1"/>
          </p:cNvSpPr>
          <p:nvPr>
            <p:ph type="sldNum" sz="quarter" idx="10"/>
          </p:nvPr>
        </p:nvSpPr>
        <p:spPr/>
        <p:txBody>
          <a:bodyPr/>
          <a:lstStyle/>
          <a:p>
            <a:fld id="{8CE58C42-1E3D-E941-BDF1-A512CAFEBF90}" type="slidenum">
              <a:rPr lang="en-US" smtClean="0"/>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Adjusted ORs of any SA by menopause, stratified by HIV status, are shown in Table 3. </a:t>
            </a:r>
          </a:p>
          <a:p>
            <a:endParaRPr lang="en-US" dirty="0" smtClean="0"/>
          </a:p>
          <a:p>
            <a:r>
              <a:rPr lang="en-US" dirty="0" smtClean="0"/>
              <a:t>There were no statistically significant effect modifiers. The odds of any SA in a 6-month interval for women aged 40-57 declined by 18-25% after menopause. </a:t>
            </a:r>
          </a:p>
          <a:p>
            <a:endParaRPr lang="en-US" dirty="0" smtClean="0"/>
          </a:p>
          <a:p>
            <a:r>
              <a:rPr lang="en-US" dirty="0" smtClean="0"/>
              <a:t>There were no statistically significant effect modifiers. The adjusted odds ratios for any SA associated with menopause were statistically significant for the women with HIV (HIV+/RNA+ OR: 0.78; 95% CI: 0.68-0.91 and HIV+/RNA - OR: 0.75; 95% CI: 0.65-0.88).  </a:t>
            </a:r>
          </a:p>
          <a:p>
            <a:endParaRPr lang="en-US" dirty="0"/>
          </a:p>
        </p:txBody>
      </p:sp>
      <p:sp>
        <p:nvSpPr>
          <p:cNvPr id="4" name="Slide Number Placeholder 3"/>
          <p:cNvSpPr>
            <a:spLocks noGrp="1"/>
          </p:cNvSpPr>
          <p:nvPr>
            <p:ph type="sldNum" sz="quarter" idx="10"/>
          </p:nvPr>
        </p:nvSpPr>
        <p:spPr/>
        <p:txBody>
          <a:bodyPr/>
          <a:lstStyle/>
          <a:p>
            <a:fld id="{8CE58C42-1E3D-E941-BDF1-A512CAFEBF90}" type="slidenum">
              <a:rPr lang="en-US" smtClean="0"/>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2100" dirty="0" smtClean="0"/>
              <a:t>Older age was associated with an overall decrease in sexual activity (SA) and unprotected anal or vagina intercourse (UAVI) among both HIV-infected and HIV-uninfected women, after accounting for health status, alcohol use, substance use, and depressive symptoms. </a:t>
            </a:r>
          </a:p>
          <a:p>
            <a:endParaRPr lang="en-US" sz="2100" dirty="0" smtClean="0"/>
          </a:p>
          <a:p>
            <a:r>
              <a:rPr lang="en-US" sz="2100" dirty="0" smtClean="0"/>
              <a:t>We did not find that women with HIV showed a greater decline in SA as they aged, as compared to HIV-uninfected women. </a:t>
            </a:r>
          </a:p>
          <a:p>
            <a:r>
              <a:rPr lang="en-US" sz="2100" dirty="0" smtClean="0"/>
              <a:t>In this study, regardless of serostatus/viral load, SA declined by 60% per decade of age for non-drug users and almost 70% per decade of age for drug-users.  </a:t>
            </a:r>
          </a:p>
          <a:p>
            <a:r>
              <a:rPr lang="en-US" sz="2100" dirty="0" smtClean="0"/>
              <a:t>For women aged 40-57, SA declined by 18-25% after menopause. </a:t>
            </a:r>
          </a:p>
          <a:p>
            <a:pPr lvl="1"/>
            <a:r>
              <a:rPr lang="en-US" sz="2100" dirty="0" smtClean="0"/>
              <a:t>Although the odds ratios for any SA associated with menopause were statistically significant for the women with HIV we cannot definitively assert that there is any menopause effect among the HIV- women due to the slightly higher estimate and smaller sample size. </a:t>
            </a:r>
          </a:p>
          <a:p>
            <a:pPr lvl="1"/>
            <a:endParaRPr lang="en-US" sz="2100" dirty="0" smtClean="0"/>
          </a:p>
          <a:p>
            <a:pPr lvl="1"/>
            <a:r>
              <a:rPr lang="en-US" sz="1400" dirty="0" smtClean="0"/>
              <a:t>In this study, regardless of serostatus/viral load, SA declined by 60% per decade of age for non-drug users and almost 70% per decade of age for drug-users.  For women aged 40-57, SA declined by 18-25% after menopause. Although the odds ratios for any SA associated with menopause were statistically significant for the women with HIV we cannot definitively assert that there is any menopause effect among the HIV- women due to the slightly higher estimate and smaller sample size. The odds of any UAVI in a 6 month interval declined by about 20% per each decade of age for HIV+/RNA+  hypertensive and normotensive women and HIV+/RNA- hypertensive women.  Poor health and certain comorbid conditions such as hypertension physiologically effect sex drive and have been found to be associated with a decline in SA among older adults.</a:t>
            </a:r>
            <a:r>
              <a:rPr lang="en-US" sz="1400" baseline="30000" dirty="0" smtClean="0">
                <a:hlinkClick r:id="" action="ppaction://hlinkfile" tooltip="Lindau, 2010 #95"/>
              </a:rPr>
              <a:t>15</a:t>
            </a:r>
            <a:r>
              <a:rPr lang="en-US" sz="1400" baseline="30000" dirty="0" smtClean="0"/>
              <a:t>,</a:t>
            </a:r>
            <a:r>
              <a:rPr lang="en-US" sz="1400" baseline="30000" dirty="0" smtClean="0">
                <a:hlinkClick r:id="" action="ppaction://hlinkfile" tooltip="Lindau, 2012 #3"/>
              </a:rPr>
              <a:t>34</a:t>
            </a:r>
            <a:r>
              <a:rPr lang="en-US" sz="1400" baseline="30000" dirty="0" smtClean="0"/>
              <a:t>,</a:t>
            </a:r>
            <a:r>
              <a:rPr lang="en-US" sz="1400" baseline="30000" dirty="0" smtClean="0">
                <a:hlinkClick r:id="" action="ppaction://hlinkfile" tooltip="Lindau, 2007 #8"/>
              </a:rPr>
              <a:t>35</a:t>
            </a:r>
            <a:r>
              <a:rPr lang="en-US" sz="1400" dirty="0" smtClean="0"/>
              <a:t>  Poor viral load suppression and comorbidities may similarly affect UAVI. Finally, UAVI significantly declined among depressed HIV+/RNA- women. A plausible conclusion might be that menopause exerts a braking effect on risky sex only among those with measurable HIV viremia and depression.</a:t>
            </a:r>
          </a:p>
          <a:p>
            <a:pPr lvl="1"/>
            <a:endParaRPr lang="en-US" sz="210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CE58C42-1E3D-E941-BDF1-A512CAFEBF90}" type="slidenum">
              <a:rPr lang="en-US" smtClean="0"/>
              <a:pPr/>
              <a:t>19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E58C42-1E3D-E941-BDF1-A512CAFEBF90}" type="slidenum">
              <a:rPr lang="en-US" smtClean="0"/>
              <a:pPr/>
              <a:t>20</a:t>
            </a:fld>
            <a:endParaRPr lang="en-US" dirty="0"/>
          </a:p>
        </p:txBody>
      </p:sp>
    </p:spTree>
    <p:extLst>
      <p:ext uri="{BB962C8B-B14F-4D97-AF65-F5344CB8AC3E}">
        <p14:creationId xmlns:p14="http://schemas.microsoft.com/office/powerpoint/2010/main" val="2858583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survey include selected items NCHAP survey and from the following 3 validated measures. </a:t>
            </a:r>
          </a:p>
          <a:p>
            <a:pPr lvl="1"/>
            <a:r>
              <a:rPr lang="en-US" sz="1900" i="1" dirty="0" smtClean="0"/>
              <a:t>Duke Social Support  </a:t>
            </a:r>
            <a:r>
              <a:rPr lang="en-US" sz="1900" dirty="0" smtClean="0"/>
              <a:t>(</a:t>
            </a:r>
            <a:r>
              <a:rPr lang="en-US" sz="1900" dirty="0" err="1" smtClean="0"/>
              <a:t>Berkman</a:t>
            </a:r>
            <a:r>
              <a:rPr lang="en-US" sz="1900" dirty="0" smtClean="0"/>
              <a:t> et al, 2003)</a:t>
            </a:r>
          </a:p>
          <a:p>
            <a:pPr lvl="1"/>
            <a:r>
              <a:rPr lang="en-US" sz="1900" i="1" dirty="0" smtClean="0"/>
              <a:t>UCLA 3-item Loneliness scale </a:t>
            </a:r>
            <a:r>
              <a:rPr lang="en-US" sz="1900" dirty="0" smtClean="0"/>
              <a:t>(Hughes et al, 2004)</a:t>
            </a:r>
          </a:p>
          <a:p>
            <a:pPr lvl="1"/>
            <a:r>
              <a:rPr lang="en-US" sz="1900" i="1" dirty="0" smtClean="0"/>
              <a:t>Brief Disclosure and Safer Sex Scale </a:t>
            </a:r>
            <a:r>
              <a:rPr lang="en-US" sz="1900" dirty="0" smtClean="0"/>
              <a:t>(</a:t>
            </a:r>
            <a:r>
              <a:rPr lang="en-US" sz="1900" dirty="0" err="1" smtClean="0"/>
              <a:t>Kalichman</a:t>
            </a:r>
            <a:r>
              <a:rPr lang="en-US" sz="1900" dirty="0" smtClean="0"/>
              <a:t> et al, 2005)</a:t>
            </a:r>
          </a:p>
          <a:p>
            <a:r>
              <a:rPr lang="en-US" dirty="0" smtClean="0"/>
              <a:t>This survey provided supplementary information on topics linked to sexual risk behavior that are not currently collected in WIHS.  </a:t>
            </a:r>
          </a:p>
          <a:p>
            <a:endParaRPr lang="en-US" dirty="0"/>
          </a:p>
        </p:txBody>
      </p:sp>
      <p:sp>
        <p:nvSpPr>
          <p:cNvPr id="4" name="Slide Number Placeholder 3"/>
          <p:cNvSpPr>
            <a:spLocks noGrp="1"/>
          </p:cNvSpPr>
          <p:nvPr>
            <p:ph type="sldNum" sz="quarter" idx="10"/>
          </p:nvPr>
        </p:nvSpPr>
        <p:spPr/>
        <p:txBody>
          <a:bodyPr/>
          <a:lstStyle/>
          <a:p>
            <a:fld id="{8CE58C42-1E3D-E941-BDF1-A512CAFEBF90}" type="slidenum">
              <a:rPr lang="en-US" smtClean="0"/>
              <a:pPr/>
              <a:t>21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survey include selected items NCHAP survey and from the following 3 validated measures. </a:t>
            </a:r>
          </a:p>
          <a:p>
            <a:pPr lvl="1"/>
            <a:r>
              <a:rPr lang="en-US" sz="1900" i="1" dirty="0" smtClean="0"/>
              <a:t>Duke Social Support  </a:t>
            </a:r>
            <a:r>
              <a:rPr lang="en-US" sz="1900" dirty="0" smtClean="0"/>
              <a:t>(</a:t>
            </a:r>
            <a:r>
              <a:rPr lang="en-US" sz="1900" dirty="0" err="1" smtClean="0"/>
              <a:t>Berkman</a:t>
            </a:r>
            <a:r>
              <a:rPr lang="en-US" sz="1900" dirty="0" smtClean="0"/>
              <a:t> et al, 2003)</a:t>
            </a:r>
          </a:p>
          <a:p>
            <a:pPr lvl="1"/>
            <a:r>
              <a:rPr lang="en-US" sz="1900" i="1" dirty="0" smtClean="0"/>
              <a:t>UCLA 3-item Loneliness scale </a:t>
            </a:r>
            <a:r>
              <a:rPr lang="en-US" sz="1900" dirty="0" smtClean="0"/>
              <a:t>(Hughes et al, 2004)</a:t>
            </a:r>
          </a:p>
          <a:p>
            <a:pPr lvl="1"/>
            <a:r>
              <a:rPr lang="en-US" sz="1900" i="1" dirty="0" smtClean="0"/>
              <a:t>Brief Disclosure and Safer Sex Scale </a:t>
            </a:r>
            <a:r>
              <a:rPr lang="en-US" sz="1900" dirty="0" smtClean="0"/>
              <a:t>(</a:t>
            </a:r>
            <a:r>
              <a:rPr lang="en-US" sz="1900" dirty="0" err="1" smtClean="0"/>
              <a:t>Kalichman</a:t>
            </a:r>
            <a:r>
              <a:rPr lang="en-US" sz="1900" dirty="0" smtClean="0"/>
              <a:t> et al, 2005)</a:t>
            </a:r>
          </a:p>
          <a:p>
            <a:r>
              <a:rPr lang="en-US" dirty="0" smtClean="0"/>
              <a:t>This survey provided supplementary information on topics linked to sexual risk behavior that are not currently collected in WIHS.  </a:t>
            </a:r>
          </a:p>
          <a:p>
            <a:endParaRPr lang="en-US" dirty="0"/>
          </a:p>
        </p:txBody>
      </p:sp>
      <p:sp>
        <p:nvSpPr>
          <p:cNvPr id="4" name="Slide Number Placeholder 3"/>
          <p:cNvSpPr>
            <a:spLocks noGrp="1"/>
          </p:cNvSpPr>
          <p:nvPr>
            <p:ph type="sldNum" sz="quarter" idx="10"/>
          </p:nvPr>
        </p:nvSpPr>
        <p:spPr/>
        <p:txBody>
          <a:bodyPr/>
          <a:lstStyle/>
          <a:p>
            <a:fld id="{8CE58C42-1E3D-E941-BDF1-A512CAFEBF90}"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E58C42-1E3D-E941-BDF1-A512CAFEBF90}" type="slidenum">
              <a:rPr lang="en-US" smtClean="0"/>
              <a:pPr/>
              <a:t>3</a:t>
            </a:fld>
            <a:endParaRPr lang="en-US" dirty="0"/>
          </a:p>
        </p:txBody>
      </p:sp>
    </p:spTree>
    <p:extLst>
      <p:ext uri="{BB962C8B-B14F-4D97-AF65-F5344CB8AC3E}">
        <p14:creationId xmlns:p14="http://schemas.microsoft.com/office/powerpoint/2010/main" val="3815569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i="1" dirty="0" smtClean="0"/>
              <a:t>Sexual behavior. </a:t>
            </a:r>
            <a:r>
              <a:rPr lang="en-US" dirty="0" smtClean="0"/>
              <a:t>At each study visit, women reported if they had vaginal or anal sex and the  number of vaginal, anal or oral sex partners during the past 6 months. UAVI was determined based on assessment of condom use consistency (always versus sometimes or never) for vaginal and anal sex separately.  Sexually active women who reported sometimes or never to either   question about condom use were categorized as having UAVI in the past 6 months.  </a:t>
            </a:r>
            <a:endParaRPr lang="en-US" b="1" dirty="0" smtClean="0"/>
          </a:p>
          <a:p>
            <a:r>
              <a:rPr lang="en-US" i="1" dirty="0" smtClean="0"/>
              <a:t>	Aging predictors</a:t>
            </a:r>
            <a:r>
              <a:rPr lang="en-US" dirty="0" smtClean="0"/>
              <a:t>. Aging was assessed by increased chronological age categorized by decade. Due to irregularities in bleeding patterns, many WIHS participants were not easily categorized via self-report measure for menopause</a:t>
            </a:r>
            <a:r>
              <a:rPr lang="en-US" baseline="30000" dirty="0" smtClean="0">
                <a:hlinkClick r:id="" action="ppaction://hlinkfile" tooltip="Wilson, 2010 #386"/>
              </a:rPr>
              <a:t>41</a:t>
            </a:r>
            <a:r>
              <a:rPr lang="en-US" dirty="0" smtClean="0"/>
              <a:t>. For the purpose of this study we chose a conservative approach for defining the onset of menopause by using self-report data for three consecutive study visits at which no menses were reported during the prior six months.  Menopause onset was defined as the date of the second of these three study visits (i.e., 12 months with no menses).  </a:t>
            </a:r>
            <a:endParaRPr lang="en-US" b="1" dirty="0" smtClean="0"/>
          </a:p>
          <a:p>
            <a:r>
              <a:rPr lang="en-US" i="1" dirty="0" smtClean="0"/>
              <a:t>Viral load suppression. </a:t>
            </a:r>
            <a:r>
              <a:rPr lang="en-US" dirty="0" smtClean="0"/>
              <a:t>Plasma HIV-1 RNA quantification was performed using the isothermal nucleic acid sequence-based amplification method in laboratories certified by the National Institutes of Health Virology Quality Assurance program, with a lower limit of detection set at 48 copies / milliliters (mL).  Presence of detectable plasma HIV-RNA among HIV infected women was designated as HIV+/RNA+, versus HIV+/RNA- in those with non-detectable HIV-RNA. Viral load status was imputed for up to two consecutive visits at which HIV-1 RNA was not recorded if the status at the previous visit was the same for the subsequent visit. </a:t>
            </a:r>
            <a:endParaRPr lang="en-US" b="1" dirty="0" smtClean="0"/>
          </a:p>
          <a:p>
            <a:r>
              <a:rPr lang="en-US" i="1" dirty="0" smtClean="0"/>
              <a:t>Covariates. </a:t>
            </a:r>
            <a:r>
              <a:rPr lang="en-US" dirty="0" smtClean="0"/>
              <a:t>At enrollment, WIHS participants provided information about their age (continuous), race/ethnicity (Black, White, Latina, or other) and educational attainment (less than high school versus high school or higher).  </a:t>
            </a:r>
            <a:endParaRPr lang="en-US" b="1" dirty="0" smtClean="0"/>
          </a:p>
          <a:p>
            <a:r>
              <a:rPr lang="en-US" i="1" dirty="0" smtClean="0"/>
              <a:t>Moderators</a:t>
            </a:r>
            <a:r>
              <a:rPr lang="en-US" dirty="0" smtClean="0"/>
              <a:t>. Quantity and frequency of drug and alcohol use, overall Center for Epidemiologic Studies-Depression (CES-D) scale,</a:t>
            </a:r>
            <a:r>
              <a:rPr lang="en-US" baseline="30000" dirty="0" smtClean="0">
                <a:hlinkClick r:id="" action="ppaction://hlinkfile" tooltip="Radloff, 1977 #477"/>
              </a:rPr>
              <a:t>42</a:t>
            </a:r>
            <a:r>
              <a:rPr lang="en-US" dirty="0" smtClean="0"/>
              <a:t> quality of life (QoL) summary index ,</a:t>
            </a:r>
            <a:r>
              <a:rPr lang="en-US" baseline="30000" dirty="0" smtClean="0">
                <a:hlinkClick r:id="" action="ppaction://hlinkfile" tooltip="Bozzette, 1995 #478"/>
              </a:rPr>
              <a:t>43</a:t>
            </a:r>
            <a:r>
              <a:rPr lang="en-US" dirty="0" smtClean="0"/>
              <a:t>  gynecological pathology (e.g., self reported incident cervical, uterine, ovarian or breast cancer), age-related co-morbidities (e.g., incident diabetes or hypertension) and duration of follow-up were included as covariates in our models. Frequency of drug use was assessed via self-reported use of crack, cocaine, heroin, or other injection drugs in the previous 6 months (Y/N). Alcohol use was dichotomized as heavy (≥7 drinks/week) versus light/moderate (&lt;7 drinks/week).</a:t>
            </a:r>
            <a:r>
              <a:rPr lang="en-US" baseline="30000" dirty="0" smtClean="0">
                <a:hlinkClick r:id="" action="ppaction://hlinkfile" tooltip="Cook, 2009 #413"/>
              </a:rPr>
              <a:t>44</a:t>
            </a:r>
            <a:r>
              <a:rPr lang="en-US" dirty="0" smtClean="0"/>
              <a:t> </a:t>
            </a:r>
            <a:endParaRPr lang="en-US" b="1" dirty="0" smtClean="0"/>
          </a:p>
          <a:p>
            <a:r>
              <a:rPr lang="en-US" dirty="0" smtClean="0"/>
              <a:t>CES-D scores were dichotomized, with ≥16 indicating depressive symptoms</a:t>
            </a:r>
            <a:r>
              <a:rPr lang="en-US" baseline="30000" dirty="0" smtClean="0">
                <a:hlinkClick r:id="" action="ppaction://hlinkfile" tooltip="Radloff, 1977 #429"/>
              </a:rPr>
              <a:t>45</a:t>
            </a:r>
            <a:r>
              <a:rPr lang="en-US" dirty="0" smtClean="0"/>
              <a:t>. QoL index scores were continuous, ranging from 0-100, with 100 representing the highest perceived quality of life.</a:t>
            </a:r>
            <a:r>
              <a:rPr lang="en-US" baseline="30000" dirty="0" smtClean="0">
                <a:hlinkClick r:id="" action="ppaction://hlinkfile" tooltip="Bozzette, 1995 #430"/>
              </a:rPr>
              <a:t>46</a:t>
            </a:r>
            <a:r>
              <a:rPr lang="en-US" dirty="0" smtClean="0"/>
              <a:t> Hypertension was defined at each study visit as having one of the following: diastolic blood pressure ≥90mmHg; systolic blood pressure ≥140mmHg; or current receipt of antihypertensive medication(s).</a:t>
            </a:r>
            <a:r>
              <a:rPr lang="en-US" baseline="30000" dirty="0" smtClean="0">
                <a:hlinkClick r:id="" action="ppaction://hlinkfile" tooltip="Khalsa, 2007 #426"/>
              </a:rPr>
              <a:t>47</a:t>
            </a:r>
            <a:r>
              <a:rPr lang="en-US" dirty="0" smtClean="0"/>
              <a:t> Diabetes mellitus (DM) was determined based on either fasting glucose ≥126 mg/l, or self-reported DM or anti-diabetic medication use.</a:t>
            </a:r>
            <a:r>
              <a:rPr lang="en-US" baseline="30000" dirty="0" smtClean="0">
                <a:hlinkClick r:id="" action="ppaction://hlinkfile" tooltip="Tien, 2007 #431"/>
              </a:rPr>
              <a:t>48</a:t>
            </a:r>
            <a:endParaRPr lang="en-US" b="1" dirty="0" smtClean="0"/>
          </a:p>
          <a:p>
            <a:endParaRPr lang="en-US" dirty="0"/>
          </a:p>
        </p:txBody>
      </p:sp>
      <p:sp>
        <p:nvSpPr>
          <p:cNvPr id="4" name="Slide Number Placeholder 3"/>
          <p:cNvSpPr>
            <a:spLocks noGrp="1"/>
          </p:cNvSpPr>
          <p:nvPr>
            <p:ph type="sldNum" sz="quarter" idx="10"/>
          </p:nvPr>
        </p:nvSpPr>
        <p:spPr/>
        <p:txBody>
          <a:bodyPr/>
          <a:lstStyle/>
          <a:p>
            <a:fld id="{8CE58C42-1E3D-E941-BDF1-A512CAFEBF90}" type="slidenum">
              <a:rPr lang="en-US" smtClean="0"/>
              <a:pPr/>
              <a:t>23</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E58C42-1E3D-E941-BDF1-A512CAFEBF90}" type="slidenum">
              <a:rPr lang="en-US" smtClean="0"/>
              <a:pPr/>
              <a:t>27</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E58C42-1E3D-E941-BDF1-A512CAFEBF90}" type="slidenum">
              <a:rPr lang="en-US" smtClean="0"/>
              <a:pPr/>
              <a:t>30</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E58C42-1E3D-E941-BDF1-A512CAFEBF90}" type="slidenum">
              <a:rPr lang="en-US" smtClean="0"/>
              <a:pPr/>
              <a:t>42</a:t>
            </a:fld>
            <a:endParaRPr lang="en-US" dirty="0"/>
          </a:p>
        </p:txBody>
      </p:sp>
    </p:spTree>
    <p:extLst>
      <p:ext uri="{BB962C8B-B14F-4D97-AF65-F5344CB8AC3E}">
        <p14:creationId xmlns:p14="http://schemas.microsoft.com/office/powerpoint/2010/main" val="1445593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US" sz="1200" i="1" dirty="0" smtClean="0"/>
              <a:t>Only a few sexual risk behaviors measures were obtained at each semiannual study visit, limiting our ability to examine additional sexual risk patterns such as partner concurrency, and the HIV serostatus of sexual partners. Consequently, we were unable to directly assess risk of HIV transmission. </a:t>
            </a:r>
          </a:p>
          <a:p>
            <a:pPr marL="514350" indent="-514350">
              <a:buFont typeface="+mj-lt"/>
              <a:buAutoNum type="arabicPeriod"/>
            </a:pPr>
            <a:r>
              <a:rPr lang="en-US" sz="1200" i="1" dirty="0" smtClean="0"/>
              <a:t>We used self-report data to categorize sexual risk behaviors and menopausal status and there is always a risk of underreporting. </a:t>
            </a:r>
          </a:p>
          <a:p>
            <a:pPr marL="514350" indent="-514350">
              <a:buFont typeface="+mj-lt"/>
              <a:buAutoNum type="arabicPeriod"/>
            </a:pPr>
            <a:r>
              <a:rPr lang="en-US" sz="1200" i="1" dirty="0" smtClean="0"/>
              <a:t>Participants were recruited from urban sites, so the applicability of our findings to non-urban populations remains unclear. </a:t>
            </a:r>
          </a:p>
          <a:p>
            <a:pPr marL="514350" indent="-514350">
              <a:buFont typeface="+mj-lt"/>
              <a:buAutoNum type="arabicPeriod"/>
            </a:pPr>
            <a:r>
              <a:rPr lang="en-US" sz="1200" i="1" dirty="0" smtClean="0"/>
              <a:t>96% of WIHS at the Brooklyn, Bronx and Chicago sites speak English; therefore, these findings might not capture the HIV prevention needs of the linguistically marginalized population of older women with HIV. </a:t>
            </a:r>
          </a:p>
          <a:p>
            <a:endParaRPr lang="en-US" dirty="0"/>
          </a:p>
        </p:txBody>
      </p:sp>
      <p:sp>
        <p:nvSpPr>
          <p:cNvPr id="4" name="Slide Number Placeholder 3"/>
          <p:cNvSpPr>
            <a:spLocks noGrp="1"/>
          </p:cNvSpPr>
          <p:nvPr>
            <p:ph type="sldNum" sz="quarter" idx="10"/>
          </p:nvPr>
        </p:nvSpPr>
        <p:spPr/>
        <p:txBody>
          <a:bodyPr/>
          <a:lstStyle/>
          <a:p>
            <a:fld id="{8CE58C42-1E3D-E941-BDF1-A512CAFEBF90}" type="slidenum">
              <a:rPr lang="en-US" smtClean="0"/>
              <a:pPr/>
              <a:t>43</a:t>
            </a:fld>
            <a:endParaRPr lang="en-US" dirty="0"/>
          </a:p>
        </p:txBody>
      </p:sp>
    </p:spTree>
    <p:extLst>
      <p:ext uri="{BB962C8B-B14F-4D97-AF65-F5344CB8AC3E}">
        <p14:creationId xmlns:p14="http://schemas.microsoft.com/office/powerpoint/2010/main" val="4096902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sz="1000" dirty="0" smtClean="0"/>
          </a:p>
          <a:p>
            <a:pPr>
              <a:buNone/>
            </a:pPr>
            <a:endParaRPr lang="en-US" sz="1000" dirty="0" smtClean="0"/>
          </a:p>
        </p:txBody>
      </p:sp>
      <p:sp>
        <p:nvSpPr>
          <p:cNvPr id="4" name="Slide Number Placeholder 3"/>
          <p:cNvSpPr>
            <a:spLocks noGrp="1"/>
          </p:cNvSpPr>
          <p:nvPr>
            <p:ph type="sldNum" sz="quarter" idx="10"/>
          </p:nvPr>
        </p:nvSpPr>
        <p:spPr/>
        <p:txBody>
          <a:bodyPr/>
          <a:lstStyle/>
          <a:p>
            <a:fld id="{8CE58C42-1E3D-E941-BDF1-A512CAFEBF90}" type="slidenum">
              <a:rPr lang="en-US" smtClean="0"/>
              <a:pPr/>
              <a:t>44</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E58C42-1E3D-E941-BDF1-A512CAFEBF90}" type="slidenum">
              <a:rPr lang="en-US" smtClean="0"/>
              <a:pPr/>
              <a:t>45</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E58C42-1E3D-E941-BDF1-A512CAFEBF90}" type="slidenum">
              <a:rPr lang="en-US" smtClean="0"/>
              <a:pPr/>
              <a:t>46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WIHS is a multicenter, prospective study established in 1993 to investigate the course of HIV infection in women aged 18 years old and older in the United States.  WIHS participants were drawn from six consortia </a:t>
            </a:r>
          </a:p>
          <a:p>
            <a:endParaRPr lang="en-US" dirty="0" smtClean="0"/>
          </a:p>
          <a:p>
            <a:r>
              <a:rPr lang="en-US" dirty="0" smtClean="0"/>
              <a:t>The WIHS initially enrolled women in 1994-95, with a second recruitment phase in 2001-02. </a:t>
            </a:r>
          </a:p>
          <a:p>
            <a:pPr lvl="1"/>
            <a:endParaRPr lang="en-US" b="0" dirty="0" smtClean="0">
              <a:effectLst/>
            </a:endParaRPr>
          </a:p>
          <a:p>
            <a:pPr marL="524123" indent="-524123"/>
            <a:r>
              <a:rPr lang="en-US" i="1" dirty="0" smtClean="0"/>
              <a:t>Limitations</a:t>
            </a:r>
          </a:p>
          <a:p>
            <a:pPr marL="524123" indent="-524123">
              <a:buFont typeface="+mj-lt"/>
              <a:buAutoNum type="arabicPeriod"/>
            </a:pPr>
            <a:r>
              <a:rPr lang="en-US" i="1" dirty="0" smtClean="0"/>
              <a:t>Only a few sexual risk behaviors measures were obtained at each semiannual study visit, limiting our ability to examine additional sexual risk patterns such as partner concurrency, and the HIV serostatus of sexual partners. Consequently, we were unable to directly assess risk of HIV transmission. </a:t>
            </a:r>
          </a:p>
          <a:p>
            <a:pPr marL="524123" indent="-524123">
              <a:buFont typeface="+mj-lt"/>
              <a:buAutoNum type="arabicPeriod"/>
            </a:pPr>
            <a:r>
              <a:rPr lang="en-US" i="1" dirty="0" smtClean="0"/>
              <a:t>We used self-report data to categorize sexual risk behaviors and menopausal status and there is always a risk of underreporting. </a:t>
            </a:r>
          </a:p>
          <a:p>
            <a:pPr marL="524123" indent="-524123">
              <a:buFont typeface="+mj-lt"/>
              <a:buAutoNum type="arabicPeriod"/>
            </a:pPr>
            <a:r>
              <a:rPr lang="en-US" i="1" dirty="0" smtClean="0"/>
              <a:t>Participants were recruited from urban sites, so the applicability of our findings to non-urban populations remains unclear. </a:t>
            </a:r>
          </a:p>
          <a:p>
            <a:pPr marL="524123" indent="-524123">
              <a:buFont typeface="+mj-lt"/>
              <a:buAutoNum type="arabicPeriod"/>
            </a:pPr>
            <a:r>
              <a:rPr lang="en-US" i="1" dirty="0" smtClean="0"/>
              <a:t>96% of WIHS at the Brooklyn, Bronx and Chicago sites speak English; therefore, these findings might not capture the HIV prevention needs of the linguistically marginalized population of older women with HIV. </a:t>
            </a:r>
          </a:p>
          <a:p>
            <a:pPr marL="524123" indent="-524123">
              <a:buFont typeface="+mj-lt"/>
              <a:buAutoNum type="arabicPeriod"/>
            </a:pPr>
            <a:endParaRPr lang="en-US" i="1" dirty="0" smtClean="0"/>
          </a:p>
          <a:p>
            <a:pPr>
              <a:buNone/>
            </a:pPr>
            <a:r>
              <a:rPr lang="en-US" b="1" i="1" dirty="0" smtClean="0"/>
              <a:t>Despite these shortcomings, no other data set can identify longitudinally intra-individual changes in sexual risk behaviors among women with HIV. </a:t>
            </a:r>
          </a:p>
          <a:p>
            <a:endParaRPr lang="en-US" dirty="0"/>
          </a:p>
        </p:txBody>
      </p:sp>
      <p:sp>
        <p:nvSpPr>
          <p:cNvPr id="4" name="Slide Number Placeholder 3"/>
          <p:cNvSpPr>
            <a:spLocks noGrp="1"/>
          </p:cNvSpPr>
          <p:nvPr>
            <p:ph type="sldNum" sz="quarter" idx="10"/>
          </p:nvPr>
        </p:nvSpPr>
        <p:spPr/>
        <p:txBody>
          <a:bodyPr/>
          <a:lstStyle/>
          <a:p>
            <a:fld id="{8CE58C42-1E3D-E941-BDF1-A512CAFEBF90}"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E58C42-1E3D-E941-BDF1-A512CAFEBF90}" type="slidenum">
              <a:rPr lang="en-US" smtClean="0"/>
              <a:pPr/>
              <a:t>6</a:t>
            </a:fld>
            <a:endParaRPr lang="en-US" dirty="0"/>
          </a:p>
        </p:txBody>
      </p:sp>
    </p:spTree>
    <p:extLst>
      <p:ext uri="{BB962C8B-B14F-4D97-AF65-F5344CB8AC3E}">
        <p14:creationId xmlns:p14="http://schemas.microsoft.com/office/powerpoint/2010/main" val="2479107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To explore the relationship between aging, SA and UAVI among women with HIV, this study examined data from the Women's Interagency HIV Study (WIHS), the largest longitudinal cohort study of HIV-infected and uninfected women in the United States.  </a:t>
            </a:r>
          </a:p>
          <a:p>
            <a:endParaRPr lang="en-US" i="1" dirty="0" smtClean="0"/>
          </a:p>
          <a:p>
            <a:r>
              <a:rPr lang="en-US" i="1" dirty="0" smtClean="0"/>
              <a:t>We examine the associations between aging, menopause and sexual behavior among HIV-infected and HIV-uninfected women over 13 years of follow-up (1998-2011) to determine how aging affects sexual behaviors. </a:t>
            </a:r>
          </a:p>
          <a:p>
            <a:endParaRPr lang="en-US" i="1" dirty="0" smtClean="0"/>
          </a:p>
          <a:p>
            <a:endParaRPr lang="en-US" dirty="0" smtClean="0"/>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8CE58C42-1E3D-E941-BDF1-A512CAFEBF90}"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separately assessed the impact of aging and menopause on SA and UAVI among all participants, and stratified by detectable viral load for HIV-infected women. </a:t>
            </a:r>
          </a:p>
          <a:p>
            <a:endParaRPr lang="en-US" dirty="0" smtClean="0"/>
          </a:p>
          <a:p>
            <a:r>
              <a:rPr lang="en-US" dirty="0" smtClean="0"/>
              <a:t>Generalized mixed linear models were fitted for each outcome, adjusted for relevant covariates. </a:t>
            </a:r>
          </a:p>
          <a:p>
            <a:endParaRPr lang="en-US" dirty="0" smtClean="0"/>
          </a:p>
          <a:p>
            <a:r>
              <a:rPr lang="en-US" dirty="0" smtClean="0"/>
              <a:t>We analyzed data from </a:t>
            </a:r>
            <a:r>
              <a:rPr lang="en-US" b="1" dirty="0" smtClean="0"/>
              <a:t>62,721 </a:t>
            </a:r>
            <a:r>
              <a:rPr lang="en-US" dirty="0" smtClean="0"/>
              <a:t>WIHS person-visits representing</a:t>
            </a:r>
            <a:r>
              <a:rPr lang="en-US" b="1" dirty="0" smtClean="0"/>
              <a:t> 3,818 </a:t>
            </a:r>
            <a:r>
              <a:rPr lang="en-US" dirty="0" smtClean="0"/>
              <a:t>women over 13 years of follow-up. </a:t>
            </a:r>
          </a:p>
          <a:p>
            <a:endParaRPr lang="en-US" dirty="0" smtClean="0"/>
          </a:p>
          <a:p>
            <a:r>
              <a:rPr lang="en-US" dirty="0" smtClean="0"/>
              <a:t>We retained 39,812 person-visits, contributed by 1,927 HIV-infected and 742 HIV-uninfected. </a:t>
            </a:r>
          </a:p>
          <a:p>
            <a:endParaRPr lang="en-US" dirty="0"/>
          </a:p>
        </p:txBody>
      </p:sp>
      <p:sp>
        <p:nvSpPr>
          <p:cNvPr id="4" name="Slide Number Placeholder 3"/>
          <p:cNvSpPr>
            <a:spLocks noGrp="1"/>
          </p:cNvSpPr>
          <p:nvPr>
            <p:ph type="sldNum" sz="quarter" idx="10"/>
          </p:nvPr>
        </p:nvSpPr>
        <p:spPr/>
        <p:txBody>
          <a:bodyPr/>
          <a:lstStyle/>
          <a:p>
            <a:fld id="{8CE58C42-1E3D-E941-BDF1-A512CAFEBF90}" type="slidenum">
              <a:rPr lang="en-US" smtClean="0"/>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i="1" dirty="0" smtClean="0"/>
              <a:t>Sexual behavior. </a:t>
            </a:r>
            <a:r>
              <a:rPr lang="en-US" dirty="0" smtClean="0"/>
              <a:t>At each study visit, women reported if they had vaginal or anal sex and the  number of vaginal, anal or oral sex partners during the past 6 months. UAVI was determined based on assessment of condom use consistency (always versus sometimes or never) for vaginal and anal sex separately.  Sexually active women who reported sometimes or never to either   question about condom use were categorized as having UAVI in the past 6 months.  </a:t>
            </a:r>
            <a:endParaRPr lang="en-US" b="1" dirty="0" smtClean="0"/>
          </a:p>
          <a:p>
            <a:r>
              <a:rPr lang="en-US" i="1" dirty="0" smtClean="0"/>
              <a:t>	Aging predictors</a:t>
            </a:r>
            <a:r>
              <a:rPr lang="en-US" dirty="0" smtClean="0"/>
              <a:t>. Aging was assessed by increased chronological age categorized by decade. Due to irregularities in bleeding patterns, many WIHS participants were not easily categorized via self-report measure for menopause</a:t>
            </a:r>
            <a:r>
              <a:rPr lang="en-US" baseline="30000" dirty="0" smtClean="0">
                <a:hlinkClick r:id="" action="ppaction://hlinkfile" tooltip="Wilson, 2010 #386"/>
              </a:rPr>
              <a:t>41</a:t>
            </a:r>
            <a:r>
              <a:rPr lang="en-US" dirty="0" smtClean="0"/>
              <a:t>. For the purpose of this study we chose a conservative approach for defining the onset of menopause by using self-report data for three consecutive study visits at which no menses were reported during the prior six months.  Menopause onset was defined as the date of the second of these three study visits (i.e., 12 months with no menses).  </a:t>
            </a:r>
            <a:endParaRPr lang="en-US" b="1" dirty="0" smtClean="0"/>
          </a:p>
          <a:p>
            <a:r>
              <a:rPr lang="en-US" i="1" dirty="0" smtClean="0"/>
              <a:t>Viral load suppression. </a:t>
            </a:r>
            <a:r>
              <a:rPr lang="en-US" dirty="0" smtClean="0"/>
              <a:t>Plasma HIV-1 RNA quantification was performed using the isothermal nucleic acid sequence-based amplification method in laboratories certified by the National Institutes of Health Virology Quality Assurance program, with a lower limit of detection set at 48 copies / milliliters (mL).  Presence of detectable plasma HIV-RNA among HIV infected women was designated as HIV+/RNA+, versus HIV+/RNA- in those with non-detectable HIV-RNA. Viral load status was imputed for up to two consecutive visits at which HIV-1 RNA was not recorded if the status at the previous visit was the same for the subsequent visit. </a:t>
            </a:r>
            <a:endParaRPr lang="en-US" b="1" dirty="0" smtClean="0"/>
          </a:p>
          <a:p>
            <a:r>
              <a:rPr lang="en-US" i="1" dirty="0" smtClean="0"/>
              <a:t>Covariates. </a:t>
            </a:r>
            <a:r>
              <a:rPr lang="en-US" dirty="0" smtClean="0"/>
              <a:t>At enrollment, WIHS participants provided information about their age (continuous), race/ethnicity (Black, White, Latina, or other) and educational attainment (less than high school versus high school or higher).  </a:t>
            </a:r>
            <a:endParaRPr lang="en-US" b="1" dirty="0" smtClean="0"/>
          </a:p>
          <a:p>
            <a:r>
              <a:rPr lang="en-US" i="1" dirty="0" smtClean="0"/>
              <a:t>Moderators</a:t>
            </a:r>
            <a:r>
              <a:rPr lang="en-US" dirty="0" smtClean="0"/>
              <a:t>. Quantity and frequency of drug and alcohol use, overall Center for Epidemiologic Studies-Depression (CES-D) scale,</a:t>
            </a:r>
            <a:r>
              <a:rPr lang="en-US" baseline="30000" dirty="0" smtClean="0">
                <a:hlinkClick r:id="" action="ppaction://hlinkfile" tooltip="Radloff, 1977 #477"/>
              </a:rPr>
              <a:t>42</a:t>
            </a:r>
            <a:r>
              <a:rPr lang="en-US" dirty="0" smtClean="0"/>
              <a:t> quality of life (QoL) summary index ,</a:t>
            </a:r>
            <a:r>
              <a:rPr lang="en-US" baseline="30000" dirty="0" smtClean="0">
                <a:hlinkClick r:id="" action="ppaction://hlinkfile" tooltip="Bozzette, 1995 #478"/>
              </a:rPr>
              <a:t>43</a:t>
            </a:r>
            <a:r>
              <a:rPr lang="en-US" dirty="0" smtClean="0"/>
              <a:t>  gynecological pathology (e.g., self reported incident cervical, uterine, ovarian or breast cancer), age-related co-morbidities (e.g., incident diabetes or hypertension) and duration of follow-up were included as covariates in our models. Frequency of drug use was assessed via self-reported use of crack, cocaine, heroin, or other injection drugs in the previous 6 months (Y/N). Alcohol use was dichotomized as heavy (≥7 drinks/week) versus light/moderate (&lt;7 drinks/week).</a:t>
            </a:r>
            <a:r>
              <a:rPr lang="en-US" baseline="30000" dirty="0" smtClean="0">
                <a:hlinkClick r:id="" action="ppaction://hlinkfile" tooltip="Cook, 2009 #413"/>
              </a:rPr>
              <a:t>44</a:t>
            </a:r>
            <a:r>
              <a:rPr lang="en-US" dirty="0" smtClean="0"/>
              <a:t> </a:t>
            </a:r>
            <a:endParaRPr lang="en-US" b="1" dirty="0" smtClean="0"/>
          </a:p>
          <a:p>
            <a:r>
              <a:rPr lang="en-US" dirty="0" smtClean="0"/>
              <a:t>CES-D scores were dichotomized, with ≥16 indicating depressive symptoms</a:t>
            </a:r>
            <a:r>
              <a:rPr lang="en-US" baseline="30000" dirty="0" smtClean="0">
                <a:hlinkClick r:id="" action="ppaction://hlinkfile" tooltip="Radloff, 1977 #429"/>
              </a:rPr>
              <a:t>45</a:t>
            </a:r>
            <a:r>
              <a:rPr lang="en-US" dirty="0" smtClean="0"/>
              <a:t>. QoL index scores were continuous, ranging from 0-100, with 100 representing the highest perceived quality of life.</a:t>
            </a:r>
            <a:r>
              <a:rPr lang="en-US" baseline="30000" dirty="0" smtClean="0">
                <a:hlinkClick r:id="" action="ppaction://hlinkfile" tooltip="Bozzette, 1995 #430"/>
              </a:rPr>
              <a:t>46</a:t>
            </a:r>
            <a:r>
              <a:rPr lang="en-US" dirty="0" smtClean="0"/>
              <a:t> Hypertension was defined at each study visit as having one of the following: diastolic blood pressure ≥90mmHg; systolic blood pressure ≥140mmHg; or current receipt of antihypertensive medication(s).</a:t>
            </a:r>
            <a:r>
              <a:rPr lang="en-US" baseline="30000" dirty="0" smtClean="0">
                <a:hlinkClick r:id="" action="ppaction://hlinkfile" tooltip="Khalsa, 2007 #426"/>
              </a:rPr>
              <a:t>47</a:t>
            </a:r>
            <a:r>
              <a:rPr lang="en-US" dirty="0" smtClean="0"/>
              <a:t> Diabetes mellitus (DM) was determined based on either fasting glucose ≥126 mg/l, or self-reported DM or anti-diabetic medication use.</a:t>
            </a:r>
            <a:r>
              <a:rPr lang="en-US" baseline="30000" dirty="0" smtClean="0">
                <a:hlinkClick r:id="" action="ppaction://hlinkfile" tooltip="Tien, 2007 #431"/>
              </a:rPr>
              <a:t>48</a:t>
            </a:r>
            <a:endParaRPr lang="en-US" b="1" dirty="0" smtClean="0"/>
          </a:p>
          <a:p>
            <a:endParaRPr lang="en-US" dirty="0"/>
          </a:p>
        </p:txBody>
      </p:sp>
      <p:sp>
        <p:nvSpPr>
          <p:cNvPr id="4" name="Slide Number Placeholder 3"/>
          <p:cNvSpPr>
            <a:spLocks noGrp="1"/>
          </p:cNvSpPr>
          <p:nvPr>
            <p:ph type="sldNum" sz="quarter" idx="10"/>
          </p:nvPr>
        </p:nvSpPr>
        <p:spPr/>
        <p:txBody>
          <a:bodyPr/>
          <a:lstStyle/>
          <a:p>
            <a:fld id="{8CE58C42-1E3D-E941-BDF1-A512CAFEBF90}" type="slidenum">
              <a:rPr lang="en-US" smtClean="0"/>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E58C42-1E3D-E941-BDF1-A512CAFEBF90}" type="slidenum">
              <a:rPr lang="en-US" smtClean="0"/>
              <a:pPr/>
              <a:t>11</a:t>
            </a:fld>
            <a:endParaRPr lang="en-US" dirty="0"/>
          </a:p>
        </p:txBody>
      </p:sp>
    </p:spTree>
    <p:extLst>
      <p:ext uri="{BB962C8B-B14F-4D97-AF65-F5344CB8AC3E}">
        <p14:creationId xmlns:p14="http://schemas.microsoft.com/office/powerpoint/2010/main" val="1612364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a:t>
            </a:r>
            <a:r>
              <a:rPr lang="en-US" baseline="0" dirty="0" smtClean="0"/>
              <a:t> columns before presentation data</a:t>
            </a:r>
          </a:p>
          <a:p>
            <a:endParaRPr lang="en-US" dirty="0" smtClean="0"/>
          </a:p>
          <a:p>
            <a:r>
              <a:rPr lang="en-US" dirty="0" smtClean="0"/>
              <a:t>Baseline characteristics of the study population, stratified by HIV status, are shown at the top of Table 1. </a:t>
            </a:r>
          </a:p>
          <a:p>
            <a:endParaRPr lang="en-US" dirty="0" smtClean="0"/>
          </a:p>
          <a:p>
            <a:r>
              <a:rPr lang="en-US" dirty="0" smtClean="0"/>
              <a:t>The majority of the participants were ≥30 years old, Black, and had more at least a  high school education. </a:t>
            </a:r>
          </a:p>
          <a:p>
            <a:endParaRPr lang="en-US" dirty="0" smtClean="0"/>
          </a:p>
          <a:p>
            <a:r>
              <a:rPr lang="en-US" dirty="0" smtClean="0"/>
              <a:t>The majority of participants were sexually active, with the HIV-uninfected women reporting more SA (87%) than the VL+ (74%) or VL- (73%) HIV-infected women (p&lt;0.0001). </a:t>
            </a:r>
          </a:p>
          <a:p>
            <a:endParaRPr lang="en-US" dirty="0" smtClean="0"/>
          </a:p>
          <a:p>
            <a:r>
              <a:rPr lang="en-US" dirty="0" smtClean="0"/>
              <a:t>More than a quarter of the VL+ (29%) and VL- (28%) women reported UAVI. The HIV-uninfected women, however, reported twice (60%) as much UAVI as did women with HIV (p&lt;0.0001). </a:t>
            </a:r>
          </a:p>
          <a:p>
            <a:endParaRPr lang="en-US" dirty="0"/>
          </a:p>
        </p:txBody>
      </p:sp>
      <p:sp>
        <p:nvSpPr>
          <p:cNvPr id="4" name="Slide Number Placeholder 3"/>
          <p:cNvSpPr>
            <a:spLocks noGrp="1"/>
          </p:cNvSpPr>
          <p:nvPr>
            <p:ph type="sldNum" sz="quarter" idx="10"/>
          </p:nvPr>
        </p:nvSpPr>
        <p:spPr/>
        <p:txBody>
          <a:bodyPr/>
          <a:lstStyle/>
          <a:p>
            <a:fld id="{8CE58C42-1E3D-E941-BDF1-A512CAFEBF90}"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12" name="Straight Connector 11"/>
          <p:cNvCxnSpPr/>
          <p:nvPr userDrawn="1"/>
        </p:nvCxnSpPr>
        <p:spPr>
          <a:xfrm rot="10800000">
            <a:off x="-310896" y="1709145"/>
            <a:ext cx="9674352" cy="1588"/>
          </a:xfrm>
          <a:prstGeom prst="line">
            <a:avLst/>
          </a:prstGeom>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209089" y="414189"/>
            <a:ext cx="7542212" cy="1013012"/>
          </a:xfrm>
        </p:spPr>
        <p:txBody>
          <a:bodyPr anchor="b" anchorCtr="0">
            <a:noAutofit/>
          </a:bodyPr>
          <a:lstStyle/>
          <a:p>
            <a:r>
              <a:rPr lang="en-US" dirty="0" smtClean="0"/>
              <a:t>Click to edit Master title</a:t>
            </a:r>
            <a:endParaRPr dirty="0"/>
          </a:p>
        </p:txBody>
      </p:sp>
      <p:sp>
        <p:nvSpPr>
          <p:cNvPr id="3" name="Subtitle 2"/>
          <p:cNvSpPr>
            <a:spLocks noGrp="1"/>
          </p:cNvSpPr>
          <p:nvPr>
            <p:ph type="subTitle" idx="1"/>
          </p:nvPr>
        </p:nvSpPr>
        <p:spPr>
          <a:xfrm>
            <a:off x="997909" y="4485115"/>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68C6DA29-E85F-AB42-9B5A-85F26EA25405}" type="datetime1">
              <a:rPr lang="en-US" smtClean="0"/>
              <a:pPr/>
              <a:t>12/3/2013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402664-7C03-FE49-907C-2AC2CC4B5E29}" type="slidenum">
              <a:rPr lang="en-US" smtClean="0"/>
              <a:pPr/>
              <a:t>‹#›</a:t>
            </a:fld>
            <a:endParaRPr lang="en-US" dirty="0"/>
          </a:p>
        </p:txBody>
      </p:sp>
      <p:sp>
        <p:nvSpPr>
          <p:cNvPr id="11" name="Text Placeholder 10"/>
          <p:cNvSpPr>
            <a:spLocks noGrp="1"/>
          </p:cNvSpPr>
          <p:nvPr>
            <p:ph type="body" sz="quarter" idx="13"/>
          </p:nvPr>
        </p:nvSpPr>
        <p:spPr>
          <a:xfrm>
            <a:off x="2096902" y="2225485"/>
            <a:ext cx="5946969"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D440334E-4A8C-0743-B6AB-DA980BD220E9}" type="datetime1">
              <a:rPr lang="en-US" smtClean="0"/>
              <a:pPr/>
              <a:t>12/3/2013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402664-7C03-FE49-907C-2AC2CC4B5E2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80BEE94-E87A-0446-821C-51C98D00E58D}" type="datetime1">
              <a:rPr lang="en-US" smtClean="0"/>
              <a:pPr/>
              <a:t>12/3/2013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402664-7C03-FE49-907C-2AC2CC4B5E2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190095-35F5-4BEE-A1C1-50B80F104DD4}"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A032E-F9FB-4D93-A807-EF19C28E1210}" type="slidenum">
              <a:rPr lang="en-US" smtClean="0"/>
              <a:pPr/>
              <a:t>‹#›</a:t>
            </a:fld>
            <a:endParaRPr lang="en-US"/>
          </a:p>
        </p:txBody>
      </p:sp>
    </p:spTree>
    <p:extLst>
      <p:ext uri="{BB962C8B-B14F-4D97-AF65-F5344CB8AC3E}">
        <p14:creationId xmlns:p14="http://schemas.microsoft.com/office/powerpoint/2010/main" val="384002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69296" y="107577"/>
            <a:ext cx="7581901" cy="1653988"/>
          </a:xfrm>
        </p:spPr>
        <p:txBody>
          <a:bodyPr/>
          <a:lstStyle/>
          <a:p>
            <a:r>
              <a:rPr lang="en-US" smtClean="0"/>
              <a:t>Click to edit Master title style</a:t>
            </a:r>
            <a:endParaRPr/>
          </a:p>
        </p:txBody>
      </p:sp>
      <p:sp>
        <p:nvSpPr>
          <p:cNvPr id="3" name="Content Placeholder 2"/>
          <p:cNvSpPr>
            <a:spLocks noGrp="1"/>
          </p:cNvSpPr>
          <p:nvPr>
            <p:ph idx="1"/>
          </p:nvPr>
        </p:nvSpPr>
        <p:spPr>
          <a:xfrm>
            <a:off x="1251154" y="2000511"/>
            <a:ext cx="7581901" cy="395343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1FB5212D-B941-F148-8CD0-B6B3C96D8E88}" type="datetime1">
              <a:rPr lang="en-US" smtClean="0"/>
              <a:pPr/>
              <a:t>12/3/2013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402664-7C03-FE49-907C-2AC2CC4B5E29}" type="slidenum">
              <a:rPr lang="en-US" smtClean="0"/>
              <a:pPr/>
              <a:t>‹#›</a:t>
            </a:fld>
            <a:endParaRPr lang="en-US" dirty="0"/>
          </a:p>
        </p:txBody>
      </p:sp>
      <p:cxnSp>
        <p:nvCxnSpPr>
          <p:cNvPr id="8" name="Straight Connector 7"/>
          <p:cNvCxnSpPr/>
          <p:nvPr userDrawn="1"/>
        </p:nvCxnSpPr>
        <p:spPr>
          <a:xfrm flipH="1">
            <a:off x="1315345" y="1898760"/>
            <a:ext cx="8193242" cy="0"/>
          </a:xfrm>
          <a:prstGeom prst="line">
            <a:avLst/>
          </a:prstGeom>
          <a:ln w="104775" cmpd="sng">
            <a:gradFill flip="none" rotWithShape="1">
              <a:gsLst>
                <a:gs pos="14000">
                  <a:schemeClr val="accent1">
                    <a:tint val="66000"/>
                    <a:satMod val="160000"/>
                    <a:alpha val="0"/>
                  </a:schemeClr>
                </a:gs>
                <a:gs pos="50000">
                  <a:schemeClr val="accent1">
                    <a:tint val="44500"/>
                    <a:satMod val="160000"/>
                  </a:schemeClr>
                </a:gs>
                <a:gs pos="100000">
                  <a:schemeClr val="accent1">
                    <a:tint val="23500"/>
                    <a:satMod val="160000"/>
                  </a:schemeClr>
                </a:gs>
              </a:gsLst>
              <a:lin ang="0" scaled="1"/>
              <a:tileRect/>
            </a:gradFill>
          </a:ln>
          <a:effectLst>
            <a:outerShdw blurRad="228600" dist="38100" dir="5400000" sx="104000" sy="104000" algn="ctr" rotWithShape="0">
              <a:srgbClr val="000000">
                <a:alpha val="80000"/>
              </a:srgbClr>
            </a:outerShdw>
            <a:reflection blurRad="6350" stA="50000" endA="300" endPos="55000" dir="5400000" sy="-100000" algn="bl" rotWithShape="0"/>
          </a:effectLst>
        </p:spPr>
        <p:style>
          <a:lnRef idx="3">
            <a:schemeClr val="accent4"/>
          </a:lnRef>
          <a:fillRef idx="0">
            <a:schemeClr val="accent4"/>
          </a:fillRef>
          <a:effectRef idx="2">
            <a:schemeClr val="accent4"/>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0080"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120080"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FDA590-4541-DB48-8239-373051457EA9}" type="datetime1">
              <a:rPr lang="en-US" smtClean="0"/>
              <a:pPr/>
              <a:t>12/3/2013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402664-7C03-FE49-907C-2AC2CC4B5E2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en-US" smtClean="0"/>
              <a:t>Click to edit Master title style</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B33AAF3-D929-2E46-AF45-58E276B1812C}" type="datetime1">
              <a:rPr lang="en-US" smtClean="0"/>
              <a:pPr/>
              <a:t>12/3/2013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402664-7C03-FE49-907C-2AC2CC4B5E2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F54DF41E-8951-6B4A-9EFE-D1ACFE3BD06D}" type="datetime1">
              <a:rPr lang="en-US" smtClean="0"/>
              <a:pPr/>
              <a:t>12/3/2013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402664-7C03-FE49-907C-2AC2CC4B5E2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2D18349-73FC-3543-AA9D-FE3E7381EBAF}" type="datetime1">
              <a:rPr lang="en-US" smtClean="0"/>
              <a:pPr/>
              <a:t>12/3/2013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402664-7C03-FE49-907C-2AC2CC4B5E2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E37ACF-4D81-AC47-B3FF-C78D86626ADA}" type="datetime1">
              <a:rPr lang="en-US" smtClean="0"/>
              <a:pPr/>
              <a:t>12/3/2013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402664-7C03-FE49-907C-2AC2CC4B5E2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6976" y="457201"/>
            <a:ext cx="3566160" cy="137160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965671" y="457201"/>
            <a:ext cx="3566160" cy="541020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296976" y="1828801"/>
            <a:ext cx="3566160" cy="3657600"/>
          </a:xfrm>
        </p:spPr>
        <p:txBody>
          <a:bodyPr>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490369-2752-D648-91DA-5260C652ABEF}" type="datetime1">
              <a:rPr lang="en-US" smtClean="0"/>
              <a:pPr/>
              <a:t>12/3/2013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402664-7C03-FE49-907C-2AC2CC4B5E2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5926" y="448129"/>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874522" y="1667329"/>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a:p>
        </p:txBody>
      </p:sp>
      <p:sp>
        <p:nvSpPr>
          <p:cNvPr id="4" name="Text Placeholder 3"/>
          <p:cNvSpPr>
            <a:spLocks noGrp="1"/>
          </p:cNvSpPr>
          <p:nvPr>
            <p:ph type="body" sz="half" idx="2"/>
          </p:nvPr>
        </p:nvSpPr>
        <p:spPr>
          <a:xfrm>
            <a:off x="1384997" y="1819729"/>
            <a:ext cx="3566160" cy="3657600"/>
          </a:xfrm>
        </p:spPr>
        <p:txBody>
          <a:bodyPr vert="horz" lIns="91440" tIns="45720" rIns="91440" bIns="45720" rtlCol="0">
            <a:normAutofit/>
          </a:bodyPr>
          <a:lstStyle>
            <a:lvl1pPr marL="0" indent="0" algn="ctr">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09A160E2-25EC-CC49-96F4-3009E71C92CF}" type="datetime1">
              <a:rPr lang="en-US" smtClean="0"/>
              <a:pPr/>
              <a:t>12/3/2013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402664-7C03-FE49-907C-2AC2CC4B5E2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1592" y="107577"/>
            <a:ext cx="7581901" cy="1653988"/>
          </a:xfrm>
          <a:prstGeom prst="rect">
            <a:avLst/>
          </a:prstGeom>
        </p:spPr>
        <p:txBody>
          <a:bodyPr vert="horz" lIns="91440" tIns="45720" rIns="91440" bIns="45720" rtlCol="0" anchor="ctr">
            <a:noAutofit/>
          </a:bodyPr>
          <a:lstStyle/>
          <a:p>
            <a:r>
              <a:rPr lang="en-US" smtClean="0"/>
              <a:t>Click to edit Master title style</a:t>
            </a:r>
            <a:endParaRPr dirty="0"/>
          </a:p>
        </p:txBody>
      </p:sp>
      <p:sp>
        <p:nvSpPr>
          <p:cNvPr id="3" name="Text Placeholder 2"/>
          <p:cNvSpPr>
            <a:spLocks noGrp="1"/>
          </p:cNvSpPr>
          <p:nvPr>
            <p:ph type="body" idx="1"/>
          </p:nvPr>
        </p:nvSpPr>
        <p:spPr>
          <a:xfrm>
            <a:off x="1033450" y="1882588"/>
            <a:ext cx="7581901" cy="39534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C53BC4A2-9863-7845-8974-1062F216B95E}" type="datetime1">
              <a:rPr lang="en-US" smtClean="0"/>
              <a:pPr/>
              <a:t>12/3/2013</a:t>
            </a:fld>
            <a:endParaRPr lang="en-US" dirty="0"/>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lang="en-US" dirty="0"/>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DF402664-7C03-FE49-907C-2AC2CC4B5E2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hf hdr="0" ftr="0" dt="0"/>
  <p:txStyles>
    <p:titleStyle>
      <a:lvl1pPr algn="ctr" defTabSz="914400" rtl="0" eaLnBrk="1" latinLnBrk="0" hangingPunct="1">
        <a:spcBef>
          <a:spcPct val="0"/>
        </a:spcBef>
        <a:buNone/>
        <a:defRPr sz="5600" b="1" kern="1200">
          <a:solidFill>
            <a:schemeClr val="accent1">
              <a:lumMod val="60000"/>
              <a:lumOff val="40000"/>
            </a:schemeClr>
          </a:solidFill>
          <a:effectLst>
            <a:outerShdw blurRad="28575"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080" y="185530"/>
            <a:ext cx="7542213" cy="3944510"/>
          </a:xfrm>
        </p:spPr>
        <p:txBody>
          <a:bodyPr/>
          <a:lstStyle/>
          <a:p>
            <a:pPr>
              <a:lnSpc>
                <a:spcPct val="90000"/>
              </a:lnSpc>
            </a:pPr>
            <a:r>
              <a:rPr lang="en-US" sz="4800" dirty="0" smtClean="0">
                <a:solidFill>
                  <a:schemeClr val="accent1">
                    <a:lumMod val="60000"/>
                    <a:lumOff val="40000"/>
                  </a:schemeClr>
                </a:solidFill>
              </a:rPr>
              <a:t>The </a:t>
            </a:r>
            <a:r>
              <a:rPr lang="en-US" sz="4800" dirty="0" err="1" smtClean="0">
                <a:solidFill>
                  <a:schemeClr val="accent1">
                    <a:lumMod val="60000"/>
                    <a:lumOff val="40000"/>
                  </a:schemeClr>
                </a:solidFill>
              </a:rPr>
              <a:t>Biopsychosocial</a:t>
            </a:r>
            <a:r>
              <a:rPr lang="en-US" sz="4800" dirty="0" smtClean="0">
                <a:solidFill>
                  <a:schemeClr val="accent1">
                    <a:lumMod val="60000"/>
                    <a:lumOff val="40000"/>
                  </a:schemeClr>
                </a:solidFill>
              </a:rPr>
              <a:t> Impact </a:t>
            </a:r>
            <a:r>
              <a:rPr lang="en-US" sz="4800" dirty="0">
                <a:solidFill>
                  <a:schemeClr val="accent1">
                    <a:lumMod val="60000"/>
                    <a:lumOff val="40000"/>
                  </a:schemeClr>
                </a:solidFill>
              </a:rPr>
              <a:t>O</a:t>
            </a:r>
            <a:r>
              <a:rPr lang="en-US" sz="4800" dirty="0" smtClean="0">
                <a:solidFill>
                  <a:schemeClr val="accent1">
                    <a:lumMod val="60000"/>
                    <a:lumOff val="40000"/>
                  </a:schemeClr>
                </a:solidFill>
              </a:rPr>
              <a:t>f Aging </a:t>
            </a:r>
            <a:r>
              <a:rPr lang="en-US" sz="4800" dirty="0">
                <a:solidFill>
                  <a:schemeClr val="accent1">
                    <a:lumMod val="60000"/>
                    <a:lumOff val="40000"/>
                  </a:schemeClr>
                </a:solidFill>
              </a:rPr>
              <a:t>O</a:t>
            </a:r>
            <a:r>
              <a:rPr lang="en-US" sz="4800" dirty="0" smtClean="0">
                <a:solidFill>
                  <a:schemeClr val="accent1">
                    <a:lumMod val="60000"/>
                    <a:lumOff val="40000"/>
                  </a:schemeClr>
                </a:solidFill>
              </a:rPr>
              <a:t>n </a:t>
            </a:r>
            <a:r>
              <a:rPr lang="en-US" sz="4800" dirty="0">
                <a:solidFill>
                  <a:schemeClr val="accent1">
                    <a:lumMod val="60000"/>
                    <a:lumOff val="40000"/>
                  </a:schemeClr>
                </a:solidFill>
              </a:rPr>
              <a:t>S</a:t>
            </a:r>
            <a:r>
              <a:rPr lang="en-US" sz="4800" dirty="0" smtClean="0">
                <a:solidFill>
                  <a:schemeClr val="accent1">
                    <a:lumMod val="60000"/>
                    <a:lumOff val="40000"/>
                  </a:schemeClr>
                </a:solidFill>
              </a:rPr>
              <a:t>exual </a:t>
            </a:r>
            <a:r>
              <a:rPr lang="en-US" sz="4800" dirty="0">
                <a:solidFill>
                  <a:schemeClr val="accent1">
                    <a:lumMod val="60000"/>
                    <a:lumOff val="40000"/>
                  </a:schemeClr>
                </a:solidFill>
              </a:rPr>
              <a:t>R</a:t>
            </a:r>
            <a:r>
              <a:rPr lang="en-US" sz="4800" dirty="0" smtClean="0">
                <a:solidFill>
                  <a:schemeClr val="accent1">
                    <a:lumMod val="60000"/>
                    <a:lumOff val="40000"/>
                  </a:schemeClr>
                </a:solidFill>
              </a:rPr>
              <a:t>isk </a:t>
            </a:r>
            <a:r>
              <a:rPr lang="en-US" sz="4800" dirty="0">
                <a:solidFill>
                  <a:schemeClr val="accent1">
                    <a:lumMod val="60000"/>
                    <a:lumOff val="40000"/>
                  </a:schemeClr>
                </a:solidFill>
              </a:rPr>
              <a:t>B</a:t>
            </a:r>
            <a:r>
              <a:rPr lang="en-US" sz="4800" dirty="0" smtClean="0">
                <a:solidFill>
                  <a:schemeClr val="accent1">
                    <a:lumMod val="60000"/>
                    <a:lumOff val="40000"/>
                  </a:schemeClr>
                </a:solidFill>
              </a:rPr>
              <a:t>ehaviors </a:t>
            </a:r>
            <a:r>
              <a:rPr lang="en-US" sz="4800" dirty="0">
                <a:solidFill>
                  <a:schemeClr val="accent1">
                    <a:lumMod val="60000"/>
                    <a:lumOff val="40000"/>
                  </a:schemeClr>
                </a:solidFill>
              </a:rPr>
              <a:t>A</a:t>
            </a:r>
            <a:r>
              <a:rPr lang="en-US" sz="4800" dirty="0" smtClean="0">
                <a:solidFill>
                  <a:schemeClr val="accent1">
                    <a:lumMod val="60000"/>
                    <a:lumOff val="40000"/>
                  </a:schemeClr>
                </a:solidFill>
              </a:rPr>
              <a:t>mong </a:t>
            </a:r>
            <a:r>
              <a:rPr lang="en-US" sz="4800" dirty="0">
                <a:solidFill>
                  <a:schemeClr val="accent1">
                    <a:lumMod val="60000"/>
                    <a:lumOff val="40000"/>
                  </a:schemeClr>
                </a:solidFill>
              </a:rPr>
              <a:t>W</a:t>
            </a:r>
            <a:r>
              <a:rPr lang="en-US" sz="4800" dirty="0" smtClean="0">
                <a:solidFill>
                  <a:schemeClr val="accent1">
                    <a:lumMod val="60000"/>
                    <a:lumOff val="40000"/>
                  </a:schemeClr>
                </a:solidFill>
              </a:rPr>
              <a:t>omen </a:t>
            </a:r>
            <a:r>
              <a:rPr lang="en-US" sz="4800" dirty="0">
                <a:solidFill>
                  <a:schemeClr val="accent1">
                    <a:lumMod val="60000"/>
                    <a:lumOff val="40000"/>
                  </a:schemeClr>
                </a:solidFill>
              </a:rPr>
              <a:t>W</a:t>
            </a:r>
            <a:r>
              <a:rPr lang="en-US" sz="4800" dirty="0" smtClean="0">
                <a:solidFill>
                  <a:schemeClr val="accent1">
                    <a:lumMod val="60000"/>
                    <a:lumOff val="40000"/>
                  </a:schemeClr>
                </a:solidFill>
              </a:rPr>
              <a:t>ith </a:t>
            </a:r>
            <a:r>
              <a:rPr lang="en-US" sz="4800" dirty="0">
                <a:solidFill>
                  <a:schemeClr val="accent1">
                    <a:lumMod val="60000"/>
                    <a:lumOff val="40000"/>
                  </a:schemeClr>
                </a:solidFill>
              </a:rPr>
              <a:t>A</a:t>
            </a:r>
            <a:r>
              <a:rPr lang="en-US" sz="4800" dirty="0" smtClean="0">
                <a:solidFill>
                  <a:schemeClr val="accent1">
                    <a:lumMod val="60000"/>
                    <a:lumOff val="40000"/>
                  </a:schemeClr>
                </a:solidFill>
              </a:rPr>
              <a:t>nd </a:t>
            </a:r>
            <a:r>
              <a:rPr lang="en-US" sz="4800" dirty="0">
                <a:solidFill>
                  <a:schemeClr val="accent1">
                    <a:lumMod val="60000"/>
                    <a:lumOff val="40000"/>
                  </a:schemeClr>
                </a:solidFill>
              </a:rPr>
              <a:t>W</a:t>
            </a:r>
            <a:r>
              <a:rPr lang="en-US" sz="4800" dirty="0" smtClean="0">
                <a:solidFill>
                  <a:schemeClr val="accent1">
                    <a:lumMod val="60000"/>
                    <a:lumOff val="40000"/>
                  </a:schemeClr>
                </a:solidFill>
              </a:rPr>
              <a:t>ithout </a:t>
            </a:r>
            <a:br>
              <a:rPr lang="en-US" sz="4800" dirty="0" smtClean="0">
                <a:solidFill>
                  <a:schemeClr val="accent1">
                    <a:lumMod val="60000"/>
                    <a:lumOff val="40000"/>
                  </a:schemeClr>
                </a:solidFill>
              </a:rPr>
            </a:br>
            <a:r>
              <a:rPr lang="en-US" sz="4800" dirty="0" smtClean="0">
                <a:solidFill>
                  <a:schemeClr val="accent1">
                    <a:lumMod val="60000"/>
                    <a:lumOff val="40000"/>
                  </a:schemeClr>
                </a:solidFill>
              </a:rPr>
              <a:t>HIV-1 Infection </a:t>
            </a:r>
            <a:endParaRPr lang="en-US" sz="4800" dirty="0">
              <a:solidFill>
                <a:schemeClr val="accent1">
                  <a:lumMod val="60000"/>
                  <a:lumOff val="40000"/>
                </a:schemeClr>
              </a:solidFill>
            </a:endParaRPr>
          </a:p>
        </p:txBody>
      </p:sp>
      <p:sp>
        <p:nvSpPr>
          <p:cNvPr id="3" name="Text Placeholder 2"/>
          <p:cNvSpPr>
            <a:spLocks noGrp="1"/>
          </p:cNvSpPr>
          <p:nvPr>
            <p:ph type="body" idx="1"/>
          </p:nvPr>
        </p:nvSpPr>
        <p:spPr>
          <a:xfrm>
            <a:off x="327546" y="4664765"/>
            <a:ext cx="8611738" cy="1927103"/>
          </a:xfrm>
        </p:spPr>
        <p:txBody>
          <a:bodyPr>
            <a:normAutofit fontScale="92500" lnSpcReduction="10000"/>
          </a:bodyPr>
          <a:lstStyle/>
          <a:p>
            <a:r>
              <a:rPr lang="en-US" sz="2600" dirty="0" smtClean="0"/>
              <a:t>Tonya N. Taylor, PhD, MS</a:t>
            </a:r>
          </a:p>
          <a:p>
            <a:r>
              <a:rPr lang="en-US" dirty="0" smtClean="0"/>
              <a:t>SUNY Downstate Medical Center </a:t>
            </a:r>
          </a:p>
          <a:p>
            <a:endParaRPr lang="en-US" dirty="0" smtClean="0"/>
          </a:p>
          <a:p>
            <a:r>
              <a:rPr lang="en-US" sz="1800" dirty="0" smtClean="0"/>
              <a:t>The 8</a:t>
            </a:r>
            <a:r>
              <a:rPr lang="en-US" sz="1800" baseline="30000" dirty="0" smtClean="0"/>
              <a:t>th</a:t>
            </a:r>
            <a:r>
              <a:rPr lang="en-US" sz="1800" dirty="0" smtClean="0"/>
              <a:t> Annual Chicago Workshop on Biomarkers in Population-Based Health and Aging Research: "The Biosocial Study of Health and Aging in Lesbian, Gay, Bisexual, and HIV Affected Populations.” </a:t>
            </a:r>
          </a:p>
        </p:txBody>
      </p:sp>
      <p:sp>
        <p:nvSpPr>
          <p:cNvPr id="4" name="Slide Number Placeholder 3"/>
          <p:cNvSpPr>
            <a:spLocks noGrp="1"/>
          </p:cNvSpPr>
          <p:nvPr>
            <p:ph type="sldNum" sz="quarter" idx="12"/>
          </p:nvPr>
        </p:nvSpPr>
        <p:spPr/>
        <p:txBody>
          <a:bodyPr/>
          <a:lstStyle/>
          <a:p>
            <a:fld id="{DF402664-7C03-FE49-907C-2AC2CC4B5E29}" type="slidenum">
              <a:rPr lang="en-US" smtClean="0"/>
              <a:pPr/>
              <a:t>1</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948"/>
    </mc:Choice>
    <mc:Fallback xmlns="">
      <p:transition spd="slow" advTm="394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9296" y="696035"/>
            <a:ext cx="7581901" cy="1065529"/>
          </a:xfrm>
        </p:spPr>
        <p:txBody>
          <a:bodyPr/>
          <a:lstStyle/>
          <a:p>
            <a:r>
              <a:rPr lang="en-US" dirty="0" smtClean="0"/>
              <a:t>Variables </a:t>
            </a:r>
            <a:endParaRPr lang="en-US" dirty="0"/>
          </a:p>
        </p:txBody>
      </p:sp>
      <p:sp>
        <p:nvSpPr>
          <p:cNvPr id="3" name="Content Placeholder 2"/>
          <p:cNvSpPr>
            <a:spLocks noGrp="1"/>
          </p:cNvSpPr>
          <p:nvPr>
            <p:ph idx="1"/>
          </p:nvPr>
        </p:nvSpPr>
        <p:spPr>
          <a:xfrm>
            <a:off x="1175658" y="1895302"/>
            <a:ext cx="7728500" cy="4595439"/>
          </a:xfrm>
        </p:spPr>
        <p:txBody>
          <a:bodyPr>
            <a:normAutofit fontScale="25000" lnSpcReduction="20000"/>
          </a:bodyPr>
          <a:lstStyle/>
          <a:p>
            <a:pPr>
              <a:lnSpc>
                <a:spcPct val="120000"/>
              </a:lnSpc>
              <a:spcBef>
                <a:spcPts val="0"/>
              </a:spcBef>
              <a:buNone/>
            </a:pPr>
            <a:r>
              <a:rPr lang="en-US" sz="9600" dirty="0" smtClean="0">
                <a:solidFill>
                  <a:schemeClr val="accent1">
                    <a:lumMod val="60000"/>
                    <a:lumOff val="40000"/>
                  </a:schemeClr>
                </a:solidFill>
                <a:effectLst/>
              </a:rPr>
              <a:t>Outcomes</a:t>
            </a:r>
          </a:p>
          <a:p>
            <a:pPr lvl="1">
              <a:lnSpc>
                <a:spcPct val="120000"/>
              </a:lnSpc>
              <a:spcBef>
                <a:spcPts val="0"/>
              </a:spcBef>
            </a:pPr>
            <a:r>
              <a:rPr lang="en-US" sz="9600" dirty="0" smtClean="0">
                <a:effectLst/>
              </a:rPr>
              <a:t>Sexual activity (SA )</a:t>
            </a:r>
          </a:p>
          <a:p>
            <a:pPr lvl="1">
              <a:lnSpc>
                <a:spcPct val="120000"/>
              </a:lnSpc>
              <a:spcBef>
                <a:spcPts val="0"/>
              </a:spcBef>
            </a:pPr>
            <a:r>
              <a:rPr lang="en-US" sz="9600" dirty="0" smtClean="0">
                <a:effectLst/>
              </a:rPr>
              <a:t>Unprotected anal or vaginal intercourse (UAVI)</a:t>
            </a:r>
          </a:p>
          <a:p>
            <a:pPr lvl="1">
              <a:lnSpc>
                <a:spcPct val="120000"/>
              </a:lnSpc>
              <a:spcBef>
                <a:spcPts val="0"/>
              </a:spcBef>
            </a:pPr>
            <a:endParaRPr lang="en-US" sz="3200" dirty="0" smtClean="0">
              <a:effectLst/>
            </a:endParaRPr>
          </a:p>
          <a:p>
            <a:pPr>
              <a:lnSpc>
                <a:spcPct val="120000"/>
              </a:lnSpc>
              <a:spcBef>
                <a:spcPts val="0"/>
              </a:spcBef>
              <a:buNone/>
            </a:pPr>
            <a:r>
              <a:rPr lang="en-US" sz="9600" dirty="0" smtClean="0">
                <a:solidFill>
                  <a:schemeClr val="accent1">
                    <a:lumMod val="60000"/>
                    <a:lumOff val="40000"/>
                  </a:schemeClr>
                </a:solidFill>
                <a:effectLst/>
              </a:rPr>
              <a:t>Aging predictors</a:t>
            </a:r>
          </a:p>
          <a:p>
            <a:pPr lvl="1">
              <a:lnSpc>
                <a:spcPct val="120000"/>
              </a:lnSpc>
              <a:spcBef>
                <a:spcPts val="0"/>
              </a:spcBef>
            </a:pPr>
            <a:r>
              <a:rPr lang="en-US" sz="9600" dirty="0" smtClean="0">
                <a:effectLst/>
              </a:rPr>
              <a:t>Chronological age</a:t>
            </a:r>
          </a:p>
          <a:p>
            <a:pPr lvl="1">
              <a:lnSpc>
                <a:spcPct val="120000"/>
              </a:lnSpc>
              <a:spcBef>
                <a:spcPts val="0"/>
              </a:spcBef>
            </a:pPr>
            <a:r>
              <a:rPr lang="en-US" sz="9600" dirty="0" smtClean="0">
                <a:effectLst/>
              </a:rPr>
              <a:t>Self-reported menopause</a:t>
            </a:r>
          </a:p>
          <a:p>
            <a:pPr lvl="1">
              <a:lnSpc>
                <a:spcPct val="120000"/>
              </a:lnSpc>
              <a:spcBef>
                <a:spcPts val="0"/>
              </a:spcBef>
            </a:pPr>
            <a:endParaRPr lang="en-US" sz="3200" dirty="0" smtClean="0">
              <a:effectLst/>
            </a:endParaRPr>
          </a:p>
          <a:p>
            <a:pPr>
              <a:lnSpc>
                <a:spcPct val="120000"/>
              </a:lnSpc>
              <a:spcBef>
                <a:spcPts val="0"/>
              </a:spcBef>
              <a:buNone/>
            </a:pPr>
            <a:r>
              <a:rPr lang="en-US" sz="9600" dirty="0" smtClean="0">
                <a:solidFill>
                  <a:schemeClr val="accent1">
                    <a:lumMod val="60000"/>
                    <a:lumOff val="40000"/>
                  </a:schemeClr>
                </a:solidFill>
                <a:effectLst/>
              </a:rPr>
              <a:t>Viral load suppression</a:t>
            </a:r>
          </a:p>
          <a:p>
            <a:pPr marL="403225" lvl="1">
              <a:lnSpc>
                <a:spcPct val="120000"/>
              </a:lnSpc>
              <a:spcBef>
                <a:spcPts val="0"/>
              </a:spcBef>
              <a:buNone/>
            </a:pPr>
            <a:r>
              <a:rPr lang="en-US" sz="9600" dirty="0" smtClean="0">
                <a:effectLst/>
              </a:rPr>
              <a:t>	VL- (RNA Undetectable); VL+ (RNA Detectable); HIV-</a:t>
            </a:r>
          </a:p>
          <a:p>
            <a:pPr>
              <a:lnSpc>
                <a:spcPct val="120000"/>
              </a:lnSpc>
              <a:spcBef>
                <a:spcPts val="0"/>
              </a:spcBef>
              <a:buNone/>
            </a:pPr>
            <a:endParaRPr lang="en-US" sz="3200" dirty="0" smtClean="0">
              <a:solidFill>
                <a:schemeClr val="accent1">
                  <a:lumMod val="60000"/>
                  <a:lumOff val="40000"/>
                </a:schemeClr>
              </a:solidFill>
              <a:effectLst/>
            </a:endParaRPr>
          </a:p>
          <a:p>
            <a:pPr>
              <a:lnSpc>
                <a:spcPct val="120000"/>
              </a:lnSpc>
              <a:spcBef>
                <a:spcPts val="0"/>
              </a:spcBef>
              <a:buNone/>
            </a:pPr>
            <a:r>
              <a:rPr lang="en-US" sz="9600" dirty="0" smtClean="0">
                <a:solidFill>
                  <a:schemeClr val="accent1">
                    <a:lumMod val="60000"/>
                    <a:lumOff val="40000"/>
                  </a:schemeClr>
                </a:solidFill>
                <a:effectLst/>
              </a:rPr>
              <a:t>Covariates &amp; Moderators </a:t>
            </a:r>
          </a:p>
          <a:p>
            <a:pPr lvl="1">
              <a:lnSpc>
                <a:spcPct val="120000"/>
              </a:lnSpc>
              <a:spcBef>
                <a:spcPts val="0"/>
              </a:spcBef>
            </a:pPr>
            <a:r>
              <a:rPr lang="en-US" sz="9600" dirty="0" smtClean="0">
                <a:effectLst/>
              </a:rPr>
              <a:t>Race, education, current drug and alcohol use, symptoms of depression, quality of life, diabetes, hypertension and duration of follow-up </a:t>
            </a:r>
          </a:p>
          <a:p>
            <a:pPr>
              <a:lnSpc>
                <a:spcPct val="120000"/>
              </a:lnSpc>
              <a:spcBef>
                <a:spcPts val="0"/>
              </a:spcBef>
            </a:pPr>
            <a:endParaRPr lang="en-US" dirty="0"/>
          </a:p>
        </p:txBody>
      </p:sp>
      <p:sp>
        <p:nvSpPr>
          <p:cNvPr id="4" name="Slide Number Placeholder 3"/>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775553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a:t>
            </a:r>
            <a:endParaRPr lang="en-US" dirty="0"/>
          </a:p>
        </p:txBody>
      </p:sp>
      <p:sp>
        <p:nvSpPr>
          <p:cNvPr id="4" name="Slide Number Placeholder 3"/>
          <p:cNvSpPr>
            <a:spLocks noGrp="1"/>
          </p:cNvSpPr>
          <p:nvPr>
            <p:ph type="sldNum" sz="quarter" idx="12"/>
          </p:nvPr>
        </p:nvSpPr>
        <p:spPr/>
        <p:txBody>
          <a:bodyPr/>
          <a:lstStyle/>
          <a:p>
            <a:fld id="{DF402664-7C03-FE49-907C-2AC2CC4B5E29}" type="slidenum">
              <a:rPr lang="en-US" smtClean="0"/>
              <a:pPr/>
              <a:t>11</a:t>
            </a:fld>
            <a:endParaRPr lang="en-US" dirty="0"/>
          </a:p>
        </p:txBody>
      </p:sp>
      <p:graphicFrame>
        <p:nvGraphicFramePr>
          <p:cNvPr id="3" name="Diagram 2"/>
          <p:cNvGraphicFramePr/>
          <p:nvPr>
            <p:extLst/>
          </p:nvPr>
        </p:nvGraphicFramePr>
        <p:xfrm>
          <a:off x="1523999" y="1944914"/>
          <a:ext cx="6866965" cy="46881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66326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effectLst>
                  <a:outerShdw blurRad="38100" dist="38100" dir="2700000" algn="tl">
                    <a:srgbClr val="000000">
                      <a:alpha val="43137"/>
                    </a:srgbClr>
                  </a:outerShdw>
                </a:effectLst>
              </a:rPr>
              <a:t>Sample characteristics </a:t>
            </a:r>
            <a:br>
              <a:rPr lang="en-US" sz="4800" dirty="0" smtClean="0">
                <a:effectLst>
                  <a:outerShdw blurRad="38100" dist="38100" dir="2700000" algn="tl">
                    <a:srgbClr val="000000">
                      <a:alpha val="43137"/>
                    </a:srgbClr>
                  </a:outerShdw>
                </a:effectLst>
              </a:rPr>
            </a:br>
            <a:r>
              <a:rPr lang="en-US" sz="4800" dirty="0" smtClean="0">
                <a:effectLst>
                  <a:outerShdw blurRad="38100" dist="38100" dir="2700000" algn="tl">
                    <a:srgbClr val="000000">
                      <a:alpha val="43137"/>
                    </a:srgbClr>
                  </a:outerShdw>
                </a:effectLst>
              </a:rPr>
              <a:t>at enrollment </a:t>
            </a:r>
            <a:endParaRPr lang="en-US" sz="4800" dirty="0">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48633826"/>
              </p:ext>
            </p:extLst>
          </p:nvPr>
        </p:nvGraphicFramePr>
        <p:xfrm>
          <a:off x="1233313" y="1674816"/>
          <a:ext cx="7585046" cy="4549412"/>
        </p:xfrm>
        <a:graphic>
          <a:graphicData uri="http://schemas.openxmlformats.org/drawingml/2006/table">
            <a:tbl>
              <a:tblPr firstRow="1" bandRow="1">
                <a:tableStyleId>{5C22544A-7EE6-4342-B048-85BDC9FD1C3A}</a:tableStyleId>
              </a:tblPr>
              <a:tblGrid>
                <a:gridCol w="2386965"/>
                <a:gridCol w="1418253"/>
                <a:gridCol w="1324947"/>
                <a:gridCol w="1296014"/>
                <a:gridCol w="1158867"/>
              </a:tblGrid>
              <a:tr h="650708">
                <a:tc>
                  <a:txBody>
                    <a:bodyPr/>
                    <a:lstStyle/>
                    <a:p>
                      <a:pPr marL="0" marR="0">
                        <a:lnSpc>
                          <a:spcPct val="100000"/>
                        </a:lnSpc>
                        <a:spcBef>
                          <a:spcPts val="0"/>
                        </a:spcBef>
                        <a:spcAft>
                          <a:spcPts val="0"/>
                        </a:spcAft>
                      </a:pPr>
                      <a:endParaRPr lang="en-US" sz="2000" b="1" dirty="0">
                        <a:latin typeface="+mn-lt"/>
                        <a:ea typeface="Cambria"/>
                        <a:cs typeface="Times New Roman"/>
                      </a:endParaRPr>
                    </a:p>
                  </a:txBody>
                  <a:tcPr marL="68580" marR="68580" marT="0" marB="0"/>
                </a:tc>
                <a:tc>
                  <a:txBody>
                    <a:bodyPr/>
                    <a:lstStyle/>
                    <a:p>
                      <a:pPr marL="0" marR="0" algn="ctr">
                        <a:lnSpc>
                          <a:spcPct val="100000"/>
                        </a:lnSpc>
                        <a:spcBef>
                          <a:spcPts val="0"/>
                        </a:spcBef>
                        <a:spcAft>
                          <a:spcPts val="0"/>
                        </a:spcAft>
                      </a:pPr>
                      <a:r>
                        <a:rPr lang="en-US" sz="2000" b="1" dirty="0" smtClean="0">
                          <a:latin typeface="+mn-lt"/>
                          <a:ea typeface="Cambria"/>
                          <a:cs typeface="Times New Roman"/>
                        </a:rPr>
                        <a:t>VL+</a:t>
                      </a:r>
                      <a:endParaRPr lang="en-US" sz="2000" b="1" dirty="0">
                        <a:latin typeface="+mn-lt"/>
                        <a:ea typeface="Cambria"/>
                        <a:cs typeface="Times New Roman"/>
                      </a:endParaRPr>
                    </a:p>
                    <a:p>
                      <a:pPr marL="0" marR="0" algn="ctr">
                        <a:lnSpc>
                          <a:spcPct val="100000"/>
                        </a:lnSpc>
                        <a:spcBef>
                          <a:spcPts val="0"/>
                        </a:spcBef>
                        <a:spcAft>
                          <a:spcPts val="0"/>
                        </a:spcAft>
                      </a:pPr>
                      <a:r>
                        <a:rPr lang="en-US" sz="1600" b="1" dirty="0" smtClean="0">
                          <a:latin typeface="+mn-lt"/>
                          <a:ea typeface="Cambria"/>
                          <a:cs typeface="Times New Roman"/>
                        </a:rPr>
                        <a:t>N=1371</a:t>
                      </a:r>
                    </a:p>
                  </a:txBody>
                  <a:tcPr marL="68580" marR="68580" marT="0" marB="0"/>
                </a:tc>
                <a:tc>
                  <a:txBody>
                    <a:bodyPr/>
                    <a:lstStyle/>
                    <a:p>
                      <a:pPr marL="0" marR="0" algn="ctr">
                        <a:lnSpc>
                          <a:spcPct val="100000"/>
                        </a:lnSpc>
                        <a:spcBef>
                          <a:spcPts val="0"/>
                        </a:spcBef>
                        <a:spcAft>
                          <a:spcPts val="0"/>
                        </a:spcAft>
                      </a:pPr>
                      <a:r>
                        <a:rPr lang="en-US" sz="2000" b="1" dirty="0" smtClean="0">
                          <a:latin typeface="+mn-lt"/>
                          <a:ea typeface="Cambria"/>
                          <a:cs typeface="Times New Roman"/>
                        </a:rPr>
                        <a:t>VL-</a:t>
                      </a:r>
                      <a:endParaRPr lang="en-US" sz="2000" b="1" dirty="0">
                        <a:latin typeface="+mn-lt"/>
                        <a:ea typeface="Cambria"/>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Cambria"/>
                          <a:cs typeface="Times New Roman"/>
                        </a:rPr>
                        <a:t>N=556</a:t>
                      </a:r>
                    </a:p>
                  </a:txBody>
                  <a:tcPr marL="68580" marR="68580" marT="0" marB="0"/>
                </a:tc>
                <a:tc>
                  <a:txBody>
                    <a:bodyPr/>
                    <a:lstStyle/>
                    <a:p>
                      <a:pPr marL="0" marR="0" algn="ctr">
                        <a:lnSpc>
                          <a:spcPct val="100000"/>
                        </a:lnSpc>
                        <a:spcBef>
                          <a:spcPts val="0"/>
                        </a:spcBef>
                        <a:spcAft>
                          <a:spcPts val="0"/>
                        </a:spcAft>
                      </a:pPr>
                      <a:r>
                        <a:rPr lang="en-US" sz="2000" b="1" dirty="0">
                          <a:latin typeface="+mn-lt"/>
                          <a:ea typeface="Cambria"/>
                          <a:cs typeface="Times New Roman"/>
                        </a:rPr>
                        <a:t>HIV−</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Cambria"/>
                          <a:cs typeface="Times New Roman"/>
                        </a:rPr>
                        <a:t>N=742</a:t>
                      </a:r>
                    </a:p>
                  </a:txBody>
                  <a:tcPr marL="68580" marR="68580" marT="0" marB="0"/>
                </a:tc>
                <a:tc>
                  <a:txBody>
                    <a:bodyPr/>
                    <a:lstStyle/>
                    <a:p>
                      <a:pPr marL="0" marR="0" algn="ctr">
                        <a:lnSpc>
                          <a:spcPct val="100000"/>
                        </a:lnSpc>
                        <a:spcBef>
                          <a:spcPts val="0"/>
                        </a:spcBef>
                        <a:spcAft>
                          <a:spcPts val="0"/>
                        </a:spcAft>
                      </a:pPr>
                      <a:r>
                        <a:rPr lang="en-US" sz="2000" b="1" i="1" dirty="0" smtClean="0">
                          <a:latin typeface="+mn-lt"/>
                          <a:ea typeface="Cambria"/>
                          <a:cs typeface="Times New Roman"/>
                        </a:rPr>
                        <a:t>p</a:t>
                      </a:r>
                      <a:r>
                        <a:rPr lang="en-US" sz="2000" b="1" dirty="0" smtClean="0">
                          <a:latin typeface="+mn-lt"/>
                          <a:ea typeface="Cambria"/>
                          <a:cs typeface="Times New Roman"/>
                        </a:rPr>
                        <a:t>-value</a:t>
                      </a:r>
                      <a:endParaRPr lang="en-US" sz="2000" b="1" dirty="0">
                        <a:latin typeface="+mn-lt"/>
                        <a:ea typeface="Cambria"/>
                        <a:cs typeface="Times New Roman"/>
                      </a:endParaRPr>
                    </a:p>
                  </a:txBody>
                  <a:tcPr marL="68580" marR="68580" marT="0" marB="0"/>
                </a:tc>
              </a:tr>
              <a:tr h="441029">
                <a:tc>
                  <a:txBody>
                    <a:bodyPr/>
                    <a:lstStyle/>
                    <a:p>
                      <a:pPr marL="0" marR="0">
                        <a:lnSpc>
                          <a:spcPct val="100000"/>
                        </a:lnSpc>
                        <a:spcBef>
                          <a:spcPts val="0"/>
                        </a:spcBef>
                        <a:spcAft>
                          <a:spcPts val="0"/>
                        </a:spcAft>
                      </a:pPr>
                      <a:r>
                        <a:rPr lang="en-US" sz="2000" b="1" dirty="0" smtClean="0">
                          <a:solidFill>
                            <a:schemeClr val="bg1"/>
                          </a:solidFill>
                          <a:latin typeface="+mn-lt"/>
                          <a:ea typeface="Cambria"/>
                          <a:cs typeface="Times New Roman"/>
                        </a:rPr>
                        <a:t>Age</a:t>
                      </a:r>
                      <a:r>
                        <a:rPr lang="en-US" sz="2000" b="1" baseline="0" dirty="0" smtClean="0">
                          <a:solidFill>
                            <a:schemeClr val="bg1"/>
                          </a:solidFill>
                          <a:latin typeface="+mn-lt"/>
                          <a:ea typeface="Cambria"/>
                          <a:cs typeface="Times New Roman"/>
                        </a:rPr>
                        <a:t>      </a:t>
                      </a:r>
                      <a:r>
                        <a:rPr lang="en-US" sz="2000" b="0" baseline="0" dirty="0" smtClean="0">
                          <a:solidFill>
                            <a:schemeClr val="bg1"/>
                          </a:solidFill>
                          <a:latin typeface="+mn-lt"/>
                          <a:ea typeface="Cambria"/>
                          <a:cs typeface="Times New Roman"/>
                        </a:rPr>
                        <a:t>(Median age)</a:t>
                      </a:r>
                      <a:endParaRPr lang="en-US" sz="2000" b="0" i="1" dirty="0">
                        <a:solidFill>
                          <a:schemeClr val="bg1"/>
                        </a:solidFill>
                        <a:latin typeface="+mn-lt"/>
                        <a:ea typeface="Cambria"/>
                        <a:cs typeface="Times New Roman"/>
                      </a:endParaRPr>
                    </a:p>
                  </a:txBody>
                  <a:tcPr marL="68580" marR="68580" marT="0" marB="0"/>
                </a:tc>
                <a:tc>
                  <a:txBody>
                    <a:bodyPr/>
                    <a:lstStyle/>
                    <a:p>
                      <a:pPr marL="0" marR="0" algn="ctr">
                        <a:lnSpc>
                          <a:spcPct val="100000"/>
                        </a:lnSpc>
                        <a:spcBef>
                          <a:spcPts val="0"/>
                        </a:spcBef>
                        <a:spcAft>
                          <a:spcPts val="0"/>
                        </a:spcAft>
                      </a:pPr>
                      <a:r>
                        <a:rPr lang="en-US" sz="2000" b="0" dirty="0" smtClean="0">
                          <a:solidFill>
                            <a:schemeClr val="bg1"/>
                          </a:solidFill>
                          <a:latin typeface="+mn-lt"/>
                          <a:ea typeface="Cambria"/>
                          <a:cs typeface="Times New Roman"/>
                        </a:rPr>
                        <a:t> 37</a:t>
                      </a:r>
                      <a:endParaRPr lang="en-US" sz="2000" b="0" dirty="0">
                        <a:solidFill>
                          <a:schemeClr val="bg1"/>
                        </a:solidFill>
                        <a:latin typeface="+mn-lt"/>
                        <a:ea typeface="Cambria"/>
                        <a:cs typeface="Times New Roman"/>
                      </a:endParaRPr>
                    </a:p>
                  </a:txBody>
                  <a:tcPr marL="68580" marR="68580" marT="0" marB="0"/>
                </a:tc>
                <a:tc>
                  <a:txBody>
                    <a:bodyPr/>
                    <a:lstStyle/>
                    <a:p>
                      <a:pPr marL="0" marR="0" algn="ctr">
                        <a:lnSpc>
                          <a:spcPct val="100000"/>
                        </a:lnSpc>
                        <a:spcBef>
                          <a:spcPts val="0"/>
                        </a:spcBef>
                        <a:spcAft>
                          <a:spcPts val="0"/>
                        </a:spcAft>
                      </a:pPr>
                      <a:r>
                        <a:rPr lang="en-US" sz="2000" b="0" dirty="0" smtClean="0">
                          <a:solidFill>
                            <a:schemeClr val="bg1"/>
                          </a:solidFill>
                          <a:latin typeface="+mn-lt"/>
                          <a:ea typeface="Cambria"/>
                          <a:cs typeface="Times New Roman"/>
                        </a:rPr>
                        <a:t>37</a:t>
                      </a:r>
                      <a:endParaRPr lang="en-US" sz="2000" b="0" dirty="0">
                        <a:solidFill>
                          <a:schemeClr val="bg1"/>
                        </a:solidFill>
                        <a:latin typeface="+mn-lt"/>
                        <a:ea typeface="Cambria"/>
                        <a:cs typeface="Times New Roman"/>
                      </a:endParaRPr>
                    </a:p>
                  </a:txBody>
                  <a:tcPr marL="68580" marR="68580" marT="0" marB="0"/>
                </a:tc>
                <a:tc>
                  <a:txBody>
                    <a:bodyPr/>
                    <a:lstStyle/>
                    <a:p>
                      <a:pPr marL="0" marR="0" algn="ctr">
                        <a:lnSpc>
                          <a:spcPct val="100000"/>
                        </a:lnSpc>
                        <a:spcBef>
                          <a:spcPts val="0"/>
                        </a:spcBef>
                        <a:spcAft>
                          <a:spcPts val="0"/>
                        </a:spcAft>
                      </a:pPr>
                      <a:r>
                        <a:rPr lang="en-US" sz="2000" b="1" dirty="0" smtClean="0">
                          <a:solidFill>
                            <a:schemeClr val="bg1"/>
                          </a:solidFill>
                          <a:latin typeface="+mn-lt"/>
                          <a:ea typeface="Cambria"/>
                          <a:cs typeface="Times New Roman"/>
                        </a:rPr>
                        <a:t>34</a:t>
                      </a:r>
                      <a:endParaRPr lang="en-US" sz="2000" b="1" dirty="0">
                        <a:solidFill>
                          <a:schemeClr val="bg1"/>
                        </a:solidFill>
                        <a:latin typeface="+mn-lt"/>
                        <a:ea typeface="Cambria"/>
                        <a:cs typeface="Times New Roman"/>
                      </a:endParaRPr>
                    </a:p>
                  </a:txBody>
                  <a:tcPr marL="68580" marR="68580" marT="0" marB="0"/>
                </a:tc>
                <a:tc>
                  <a:txBody>
                    <a:bodyPr/>
                    <a:lstStyle/>
                    <a:p>
                      <a:pPr marL="0" marR="0" algn="ctr">
                        <a:lnSpc>
                          <a:spcPct val="100000"/>
                        </a:lnSpc>
                        <a:spcBef>
                          <a:spcPts val="0"/>
                        </a:spcBef>
                        <a:spcAft>
                          <a:spcPts val="0"/>
                        </a:spcAft>
                      </a:pPr>
                      <a:r>
                        <a:rPr lang="en-US" sz="2000" b="1" dirty="0" smtClean="0">
                          <a:solidFill>
                            <a:schemeClr val="bg1"/>
                          </a:solidFill>
                          <a:latin typeface="+mn-lt"/>
                          <a:ea typeface="Cambria"/>
                          <a:cs typeface="Times New Roman"/>
                        </a:rPr>
                        <a:t>&lt;.</a:t>
                      </a:r>
                      <a:r>
                        <a:rPr lang="en-US" sz="2000" b="1" dirty="0">
                          <a:solidFill>
                            <a:schemeClr val="bg1"/>
                          </a:solidFill>
                          <a:latin typeface="+mn-lt"/>
                          <a:ea typeface="Cambria"/>
                          <a:cs typeface="Times New Roman"/>
                        </a:rPr>
                        <a:t>0001</a:t>
                      </a:r>
                    </a:p>
                  </a:txBody>
                  <a:tcPr marL="68580" marR="68580" marT="0" marB="0"/>
                </a:tc>
              </a:tr>
              <a:tr h="1715506">
                <a:tc>
                  <a:txBody>
                    <a:bodyPr/>
                    <a:lstStyle/>
                    <a:p>
                      <a:pPr marL="0" marR="0" algn="r">
                        <a:lnSpc>
                          <a:spcPct val="100000"/>
                        </a:lnSpc>
                        <a:spcBef>
                          <a:spcPts val="0"/>
                        </a:spcBef>
                        <a:spcAft>
                          <a:spcPts val="0"/>
                        </a:spcAft>
                      </a:pPr>
                      <a:r>
                        <a:rPr lang="en-US" sz="2000" b="0" i="1" dirty="0" smtClean="0">
                          <a:solidFill>
                            <a:schemeClr val="bg1"/>
                          </a:solidFill>
                          <a:latin typeface="+mn-lt"/>
                          <a:ea typeface="Cambria"/>
                          <a:cs typeface="Times New Roman"/>
                        </a:rPr>
                        <a:t>18-29</a:t>
                      </a:r>
                      <a:endParaRPr lang="en-US" sz="2000" b="0" i="1" dirty="0">
                        <a:solidFill>
                          <a:schemeClr val="bg1"/>
                        </a:solidFill>
                        <a:latin typeface="+mn-lt"/>
                        <a:ea typeface="Cambria"/>
                        <a:cs typeface="Times New Roman"/>
                      </a:endParaRPr>
                    </a:p>
                    <a:p>
                      <a:pPr marL="0" marR="0" algn="r">
                        <a:lnSpc>
                          <a:spcPct val="100000"/>
                        </a:lnSpc>
                        <a:spcBef>
                          <a:spcPts val="0"/>
                        </a:spcBef>
                        <a:spcAft>
                          <a:spcPts val="0"/>
                        </a:spcAft>
                      </a:pPr>
                      <a:r>
                        <a:rPr lang="en-US" sz="2000" b="0" i="1" dirty="0">
                          <a:solidFill>
                            <a:schemeClr val="bg1"/>
                          </a:solidFill>
                          <a:latin typeface="+mn-lt"/>
                          <a:ea typeface="Cambria"/>
                          <a:cs typeface="Times New Roman"/>
                        </a:rPr>
                        <a:t>      30-39</a:t>
                      </a:r>
                    </a:p>
                    <a:p>
                      <a:pPr marL="0" marR="0" algn="r">
                        <a:lnSpc>
                          <a:spcPct val="100000"/>
                        </a:lnSpc>
                        <a:spcBef>
                          <a:spcPts val="0"/>
                        </a:spcBef>
                        <a:spcAft>
                          <a:spcPts val="0"/>
                        </a:spcAft>
                      </a:pPr>
                      <a:r>
                        <a:rPr lang="en-US" sz="2000" b="0" i="1" dirty="0">
                          <a:solidFill>
                            <a:schemeClr val="bg1"/>
                          </a:solidFill>
                          <a:latin typeface="+mn-lt"/>
                          <a:ea typeface="Cambria"/>
                          <a:cs typeface="Times New Roman"/>
                        </a:rPr>
                        <a:t>      40-49</a:t>
                      </a:r>
                    </a:p>
                    <a:p>
                      <a:pPr marL="0" marR="0" algn="r">
                        <a:lnSpc>
                          <a:spcPct val="100000"/>
                        </a:lnSpc>
                        <a:spcBef>
                          <a:spcPts val="0"/>
                        </a:spcBef>
                        <a:spcAft>
                          <a:spcPts val="0"/>
                        </a:spcAft>
                      </a:pPr>
                      <a:r>
                        <a:rPr lang="en-US" sz="2000" b="0" i="1" dirty="0">
                          <a:solidFill>
                            <a:schemeClr val="bg1"/>
                          </a:solidFill>
                          <a:latin typeface="+mn-lt"/>
                          <a:ea typeface="Cambria"/>
                          <a:cs typeface="Times New Roman"/>
                        </a:rPr>
                        <a:t>      50-59</a:t>
                      </a:r>
                    </a:p>
                    <a:p>
                      <a:pPr marL="0" marR="0" algn="r">
                        <a:lnSpc>
                          <a:spcPct val="100000"/>
                        </a:lnSpc>
                        <a:spcBef>
                          <a:spcPts val="0"/>
                        </a:spcBef>
                        <a:spcAft>
                          <a:spcPts val="0"/>
                        </a:spcAft>
                      </a:pPr>
                      <a:r>
                        <a:rPr lang="en-US" sz="2000" b="0" i="1" dirty="0">
                          <a:solidFill>
                            <a:schemeClr val="bg1"/>
                          </a:solidFill>
                          <a:latin typeface="+mn-lt"/>
                          <a:ea typeface="Cambria"/>
                          <a:cs typeface="Times New Roman"/>
                        </a:rPr>
                        <a:t>      60+</a:t>
                      </a:r>
                    </a:p>
                  </a:txBody>
                  <a:tcPr marL="68580" marR="68580" marT="0" marB="0"/>
                </a:tc>
                <a:tc>
                  <a:txBody>
                    <a:bodyPr/>
                    <a:lstStyle/>
                    <a:p>
                      <a:pPr marL="0" marR="0" algn="ctr">
                        <a:lnSpc>
                          <a:spcPct val="100000"/>
                        </a:lnSpc>
                        <a:spcBef>
                          <a:spcPts val="0"/>
                        </a:spcBef>
                        <a:spcAft>
                          <a:spcPts val="0"/>
                        </a:spcAft>
                      </a:pPr>
                      <a:r>
                        <a:rPr lang="en-US" sz="2000" b="0" dirty="0" smtClean="0">
                          <a:solidFill>
                            <a:schemeClr val="bg1"/>
                          </a:solidFill>
                          <a:latin typeface="+mn-lt"/>
                          <a:ea typeface="Cambria"/>
                          <a:cs typeface="Times New Roman"/>
                        </a:rPr>
                        <a:t>18%</a:t>
                      </a:r>
                      <a:endParaRPr lang="en-US" sz="2000" b="0" dirty="0">
                        <a:solidFill>
                          <a:schemeClr val="bg1"/>
                        </a:solidFill>
                        <a:latin typeface="+mn-lt"/>
                        <a:ea typeface="Cambria"/>
                        <a:cs typeface="Times New Roman"/>
                      </a:endParaRPr>
                    </a:p>
                    <a:p>
                      <a:pPr marL="0" marR="0" algn="ctr">
                        <a:lnSpc>
                          <a:spcPct val="100000"/>
                        </a:lnSpc>
                        <a:spcBef>
                          <a:spcPts val="0"/>
                        </a:spcBef>
                        <a:spcAft>
                          <a:spcPts val="0"/>
                        </a:spcAft>
                      </a:pPr>
                      <a:r>
                        <a:rPr lang="en-US" sz="2000" b="0" dirty="0">
                          <a:solidFill>
                            <a:schemeClr val="bg1"/>
                          </a:solidFill>
                          <a:latin typeface="+mn-lt"/>
                          <a:ea typeface="Cambria"/>
                          <a:cs typeface="Times New Roman"/>
                        </a:rPr>
                        <a:t> </a:t>
                      </a:r>
                      <a:r>
                        <a:rPr lang="en-US" sz="2000" b="0" dirty="0" smtClean="0">
                          <a:solidFill>
                            <a:schemeClr val="bg1"/>
                          </a:solidFill>
                          <a:latin typeface="+mn-lt"/>
                          <a:ea typeface="Cambria"/>
                          <a:cs typeface="Times New Roman"/>
                        </a:rPr>
                        <a:t>46%</a:t>
                      </a:r>
                      <a:endParaRPr lang="en-US" sz="2000" b="0" dirty="0">
                        <a:solidFill>
                          <a:schemeClr val="bg1"/>
                        </a:solidFill>
                        <a:latin typeface="+mn-lt"/>
                        <a:ea typeface="Cambria"/>
                        <a:cs typeface="Times New Roman"/>
                      </a:endParaRPr>
                    </a:p>
                    <a:p>
                      <a:pPr marL="0" marR="0" algn="ctr">
                        <a:lnSpc>
                          <a:spcPct val="100000"/>
                        </a:lnSpc>
                        <a:spcBef>
                          <a:spcPts val="0"/>
                        </a:spcBef>
                        <a:spcAft>
                          <a:spcPts val="0"/>
                        </a:spcAft>
                      </a:pPr>
                      <a:r>
                        <a:rPr lang="en-US" sz="2000" b="0" dirty="0" smtClean="0">
                          <a:solidFill>
                            <a:schemeClr val="bg1"/>
                          </a:solidFill>
                          <a:latin typeface="+mn-lt"/>
                          <a:ea typeface="Cambria"/>
                          <a:cs typeface="Times New Roman"/>
                        </a:rPr>
                        <a:t>32%</a:t>
                      </a:r>
                      <a:endParaRPr lang="en-US" sz="2000" b="0" dirty="0">
                        <a:solidFill>
                          <a:schemeClr val="bg1"/>
                        </a:solidFill>
                        <a:latin typeface="+mn-lt"/>
                        <a:ea typeface="Cambria"/>
                        <a:cs typeface="Times New Roman"/>
                      </a:endParaRPr>
                    </a:p>
                    <a:p>
                      <a:pPr marL="0" marR="0" algn="ctr">
                        <a:lnSpc>
                          <a:spcPct val="100000"/>
                        </a:lnSpc>
                        <a:spcBef>
                          <a:spcPts val="0"/>
                        </a:spcBef>
                        <a:spcAft>
                          <a:spcPts val="0"/>
                        </a:spcAft>
                      </a:pPr>
                      <a:r>
                        <a:rPr lang="en-US" sz="2000" b="0" dirty="0" smtClean="0">
                          <a:solidFill>
                            <a:schemeClr val="bg1"/>
                          </a:solidFill>
                          <a:latin typeface="+mn-lt"/>
                          <a:ea typeface="Cambria"/>
                          <a:cs typeface="Times New Roman"/>
                        </a:rPr>
                        <a:t>4%</a:t>
                      </a:r>
                      <a:endParaRPr lang="en-US" sz="2000" b="0" dirty="0">
                        <a:solidFill>
                          <a:schemeClr val="bg1"/>
                        </a:solidFill>
                        <a:latin typeface="+mn-lt"/>
                        <a:ea typeface="Cambria"/>
                        <a:cs typeface="Times New Roman"/>
                      </a:endParaRPr>
                    </a:p>
                    <a:p>
                      <a:pPr marL="0" marR="0" algn="ctr">
                        <a:lnSpc>
                          <a:spcPct val="100000"/>
                        </a:lnSpc>
                        <a:spcBef>
                          <a:spcPts val="0"/>
                        </a:spcBef>
                        <a:spcAft>
                          <a:spcPts val="0"/>
                        </a:spcAft>
                      </a:pPr>
                      <a:r>
                        <a:rPr lang="en-US" sz="2000" b="0" dirty="0" smtClean="0">
                          <a:solidFill>
                            <a:schemeClr val="bg1"/>
                          </a:solidFill>
                          <a:latin typeface="+mn-lt"/>
                          <a:ea typeface="Cambria"/>
                          <a:cs typeface="Times New Roman"/>
                        </a:rPr>
                        <a:t>0.5%</a:t>
                      </a:r>
                      <a:endParaRPr lang="en-US" sz="2000" b="0" dirty="0">
                        <a:solidFill>
                          <a:schemeClr val="bg1"/>
                        </a:solidFill>
                        <a:latin typeface="+mn-lt"/>
                        <a:ea typeface="Cambria"/>
                        <a:cs typeface="Times New Roman"/>
                      </a:endParaRPr>
                    </a:p>
                  </a:txBody>
                  <a:tcPr marL="68580" marR="68580" marT="0" marB="0"/>
                </a:tc>
                <a:tc>
                  <a:txBody>
                    <a:bodyPr/>
                    <a:lstStyle/>
                    <a:p>
                      <a:pPr marL="0" marR="0" algn="ctr">
                        <a:lnSpc>
                          <a:spcPct val="100000"/>
                        </a:lnSpc>
                        <a:spcBef>
                          <a:spcPts val="0"/>
                        </a:spcBef>
                        <a:spcAft>
                          <a:spcPts val="0"/>
                        </a:spcAft>
                      </a:pPr>
                      <a:r>
                        <a:rPr lang="en-US" sz="2000" b="0" dirty="0" smtClean="0">
                          <a:solidFill>
                            <a:schemeClr val="bg1"/>
                          </a:solidFill>
                          <a:latin typeface="+mn-lt"/>
                          <a:ea typeface="Cambria"/>
                          <a:cs typeface="Times New Roman"/>
                        </a:rPr>
                        <a:t>20%</a:t>
                      </a:r>
                      <a:endParaRPr lang="en-US" sz="2000" b="0" dirty="0">
                        <a:solidFill>
                          <a:schemeClr val="bg1"/>
                        </a:solidFill>
                        <a:latin typeface="+mn-lt"/>
                        <a:ea typeface="Cambria"/>
                        <a:cs typeface="Times New Roman"/>
                      </a:endParaRPr>
                    </a:p>
                    <a:p>
                      <a:pPr marL="0" marR="0" algn="ctr">
                        <a:lnSpc>
                          <a:spcPct val="100000"/>
                        </a:lnSpc>
                        <a:spcBef>
                          <a:spcPts val="0"/>
                        </a:spcBef>
                        <a:spcAft>
                          <a:spcPts val="0"/>
                        </a:spcAft>
                      </a:pPr>
                      <a:r>
                        <a:rPr lang="en-US" sz="2000" b="0" dirty="0" smtClean="0">
                          <a:solidFill>
                            <a:schemeClr val="bg1"/>
                          </a:solidFill>
                          <a:latin typeface="+mn-lt"/>
                          <a:ea typeface="Cambria"/>
                          <a:cs typeface="Times New Roman"/>
                        </a:rPr>
                        <a:t>45%</a:t>
                      </a:r>
                      <a:endParaRPr lang="en-US" sz="2000" b="0" dirty="0">
                        <a:solidFill>
                          <a:schemeClr val="bg1"/>
                        </a:solidFill>
                        <a:latin typeface="+mn-lt"/>
                        <a:ea typeface="Cambria"/>
                        <a:cs typeface="Times New Roman"/>
                      </a:endParaRPr>
                    </a:p>
                    <a:p>
                      <a:pPr marL="0" marR="0" algn="ctr">
                        <a:lnSpc>
                          <a:spcPct val="100000"/>
                        </a:lnSpc>
                        <a:spcBef>
                          <a:spcPts val="0"/>
                        </a:spcBef>
                        <a:spcAft>
                          <a:spcPts val="0"/>
                        </a:spcAft>
                      </a:pPr>
                      <a:r>
                        <a:rPr lang="en-US" sz="2000" b="0" dirty="0" smtClean="0">
                          <a:solidFill>
                            <a:schemeClr val="bg1"/>
                          </a:solidFill>
                          <a:latin typeface="+mn-lt"/>
                          <a:ea typeface="Cambria"/>
                          <a:cs typeface="Times New Roman"/>
                        </a:rPr>
                        <a:t>28%</a:t>
                      </a:r>
                      <a:endParaRPr lang="en-US" sz="2000" b="0" dirty="0">
                        <a:solidFill>
                          <a:schemeClr val="bg1"/>
                        </a:solidFill>
                        <a:latin typeface="+mn-lt"/>
                        <a:ea typeface="Cambria"/>
                        <a:cs typeface="Times New Roman"/>
                      </a:endParaRPr>
                    </a:p>
                    <a:p>
                      <a:pPr marL="0" marR="0" algn="ctr">
                        <a:lnSpc>
                          <a:spcPct val="100000"/>
                        </a:lnSpc>
                        <a:spcBef>
                          <a:spcPts val="0"/>
                        </a:spcBef>
                        <a:spcAft>
                          <a:spcPts val="0"/>
                        </a:spcAft>
                      </a:pPr>
                      <a:r>
                        <a:rPr lang="en-US" sz="2000" b="0" dirty="0" smtClean="0">
                          <a:solidFill>
                            <a:schemeClr val="bg1"/>
                          </a:solidFill>
                          <a:latin typeface="+mn-lt"/>
                          <a:ea typeface="Cambria"/>
                          <a:cs typeface="Times New Roman"/>
                        </a:rPr>
                        <a:t>6%</a:t>
                      </a:r>
                      <a:endParaRPr lang="en-US" sz="2000" b="0" dirty="0">
                        <a:solidFill>
                          <a:schemeClr val="bg1"/>
                        </a:solidFill>
                        <a:latin typeface="+mn-lt"/>
                        <a:ea typeface="Cambria"/>
                        <a:cs typeface="Times New Roman"/>
                      </a:endParaRPr>
                    </a:p>
                    <a:p>
                      <a:pPr marL="0" marR="0" algn="ctr">
                        <a:lnSpc>
                          <a:spcPct val="100000"/>
                        </a:lnSpc>
                        <a:spcBef>
                          <a:spcPts val="0"/>
                        </a:spcBef>
                        <a:spcAft>
                          <a:spcPts val="0"/>
                        </a:spcAft>
                      </a:pPr>
                      <a:r>
                        <a:rPr lang="en-US" sz="2000" b="0" dirty="0" smtClean="0">
                          <a:solidFill>
                            <a:schemeClr val="bg1"/>
                          </a:solidFill>
                          <a:latin typeface="+mn-lt"/>
                          <a:ea typeface="Cambria"/>
                          <a:cs typeface="Times New Roman"/>
                        </a:rPr>
                        <a:t>0.5%</a:t>
                      </a:r>
                      <a:endParaRPr lang="en-US" sz="2000" b="0" dirty="0">
                        <a:solidFill>
                          <a:schemeClr val="bg1"/>
                        </a:solidFill>
                        <a:latin typeface="+mn-lt"/>
                        <a:ea typeface="Cambria"/>
                        <a:cs typeface="Times New Roman"/>
                      </a:endParaRPr>
                    </a:p>
                  </a:txBody>
                  <a:tcPr marL="68580" marR="68580" marT="0" marB="0"/>
                </a:tc>
                <a:tc>
                  <a:txBody>
                    <a:bodyPr/>
                    <a:lstStyle/>
                    <a:p>
                      <a:pPr marL="0" marR="0" algn="ctr">
                        <a:lnSpc>
                          <a:spcPct val="100000"/>
                        </a:lnSpc>
                        <a:spcBef>
                          <a:spcPts val="0"/>
                        </a:spcBef>
                        <a:spcAft>
                          <a:spcPts val="0"/>
                        </a:spcAft>
                      </a:pPr>
                      <a:r>
                        <a:rPr lang="en-US" sz="2000" b="1" dirty="0" smtClean="0">
                          <a:solidFill>
                            <a:schemeClr val="bg1"/>
                          </a:solidFill>
                          <a:latin typeface="+mn-lt"/>
                          <a:ea typeface="Cambria"/>
                          <a:cs typeface="Times New Roman"/>
                        </a:rPr>
                        <a:t>37%</a:t>
                      </a:r>
                      <a:endParaRPr lang="en-US" sz="2000" b="1" dirty="0">
                        <a:solidFill>
                          <a:schemeClr val="bg1"/>
                        </a:solidFill>
                        <a:latin typeface="+mn-lt"/>
                        <a:ea typeface="Cambria"/>
                        <a:cs typeface="Times New Roman"/>
                      </a:endParaRPr>
                    </a:p>
                    <a:p>
                      <a:pPr marL="0" marR="0" algn="ctr">
                        <a:lnSpc>
                          <a:spcPct val="100000"/>
                        </a:lnSpc>
                        <a:spcBef>
                          <a:spcPts val="0"/>
                        </a:spcBef>
                        <a:spcAft>
                          <a:spcPts val="0"/>
                        </a:spcAft>
                      </a:pPr>
                      <a:r>
                        <a:rPr lang="en-US" sz="2000" b="0" dirty="0" smtClean="0">
                          <a:solidFill>
                            <a:schemeClr val="bg1"/>
                          </a:solidFill>
                          <a:latin typeface="+mn-lt"/>
                          <a:ea typeface="Cambria"/>
                          <a:cs typeface="Times New Roman"/>
                        </a:rPr>
                        <a:t>38%</a:t>
                      </a:r>
                      <a:endParaRPr lang="en-US" sz="2000" b="0" dirty="0">
                        <a:solidFill>
                          <a:schemeClr val="bg1"/>
                        </a:solidFill>
                        <a:latin typeface="+mn-lt"/>
                        <a:ea typeface="Cambria"/>
                        <a:cs typeface="Times New Roman"/>
                      </a:endParaRPr>
                    </a:p>
                    <a:p>
                      <a:pPr marL="0" marR="0" algn="ctr">
                        <a:lnSpc>
                          <a:spcPct val="100000"/>
                        </a:lnSpc>
                        <a:spcBef>
                          <a:spcPts val="0"/>
                        </a:spcBef>
                        <a:spcAft>
                          <a:spcPts val="0"/>
                        </a:spcAft>
                      </a:pPr>
                      <a:r>
                        <a:rPr lang="en-US" sz="2000" b="0" dirty="0" smtClean="0">
                          <a:solidFill>
                            <a:schemeClr val="bg1"/>
                          </a:solidFill>
                          <a:latin typeface="+mn-lt"/>
                          <a:ea typeface="Cambria"/>
                          <a:cs typeface="Times New Roman"/>
                        </a:rPr>
                        <a:t>22%</a:t>
                      </a:r>
                      <a:endParaRPr lang="en-US" sz="2000" b="0" dirty="0">
                        <a:solidFill>
                          <a:schemeClr val="bg1"/>
                        </a:solidFill>
                        <a:latin typeface="+mn-lt"/>
                        <a:ea typeface="Cambria"/>
                        <a:cs typeface="Times New Roman"/>
                      </a:endParaRPr>
                    </a:p>
                    <a:p>
                      <a:pPr marL="0" marR="0" algn="ctr">
                        <a:lnSpc>
                          <a:spcPct val="100000"/>
                        </a:lnSpc>
                        <a:spcBef>
                          <a:spcPts val="0"/>
                        </a:spcBef>
                        <a:spcAft>
                          <a:spcPts val="0"/>
                        </a:spcAft>
                      </a:pPr>
                      <a:r>
                        <a:rPr lang="en-US" sz="2000" b="0" dirty="0" smtClean="0">
                          <a:solidFill>
                            <a:schemeClr val="bg1"/>
                          </a:solidFill>
                          <a:latin typeface="+mn-lt"/>
                          <a:ea typeface="Cambria"/>
                          <a:cs typeface="Times New Roman"/>
                        </a:rPr>
                        <a:t>3%</a:t>
                      </a:r>
                      <a:endParaRPr lang="en-US" sz="2000" b="0" dirty="0">
                        <a:solidFill>
                          <a:schemeClr val="bg1"/>
                        </a:solidFill>
                        <a:latin typeface="+mn-lt"/>
                        <a:ea typeface="Cambria"/>
                        <a:cs typeface="Times New Roman"/>
                      </a:endParaRPr>
                    </a:p>
                    <a:p>
                      <a:pPr marL="0" marR="0" algn="ctr">
                        <a:lnSpc>
                          <a:spcPct val="100000"/>
                        </a:lnSpc>
                        <a:spcBef>
                          <a:spcPts val="0"/>
                        </a:spcBef>
                        <a:spcAft>
                          <a:spcPts val="0"/>
                        </a:spcAft>
                      </a:pPr>
                      <a:r>
                        <a:rPr lang="en-US" sz="2000" b="0" dirty="0" smtClean="0">
                          <a:solidFill>
                            <a:schemeClr val="bg1"/>
                          </a:solidFill>
                          <a:latin typeface="+mn-lt"/>
                          <a:ea typeface="Cambria"/>
                          <a:cs typeface="Times New Roman"/>
                        </a:rPr>
                        <a:t>0.4%</a:t>
                      </a:r>
                      <a:endParaRPr lang="en-US" sz="2000" b="0" dirty="0">
                        <a:solidFill>
                          <a:schemeClr val="bg1"/>
                        </a:solidFill>
                        <a:latin typeface="+mn-lt"/>
                        <a:ea typeface="Cambria"/>
                        <a:cs typeface="Times New Roman"/>
                      </a:endParaRPr>
                    </a:p>
                  </a:txBody>
                  <a:tcPr marL="68580" marR="68580" marT="0" marB="0"/>
                </a:tc>
                <a:tc>
                  <a:txBody>
                    <a:bodyPr/>
                    <a:lstStyle/>
                    <a:p>
                      <a:pPr marL="0" marR="0" algn="ctr">
                        <a:lnSpc>
                          <a:spcPct val="100000"/>
                        </a:lnSpc>
                        <a:spcBef>
                          <a:spcPts val="0"/>
                        </a:spcBef>
                        <a:spcAft>
                          <a:spcPts val="0"/>
                        </a:spcAft>
                      </a:pPr>
                      <a:endParaRPr lang="en-US" sz="2000" b="0" dirty="0">
                        <a:solidFill>
                          <a:schemeClr val="bg1"/>
                        </a:solidFill>
                        <a:latin typeface="+mn-lt"/>
                        <a:ea typeface="Cambria"/>
                        <a:cs typeface="Times New Roman"/>
                      </a:endParaRPr>
                    </a:p>
                    <a:p>
                      <a:pPr marL="0" marR="0" algn="ctr">
                        <a:lnSpc>
                          <a:spcPct val="100000"/>
                        </a:lnSpc>
                        <a:spcBef>
                          <a:spcPts val="0"/>
                        </a:spcBef>
                        <a:spcAft>
                          <a:spcPts val="0"/>
                        </a:spcAft>
                      </a:pPr>
                      <a:r>
                        <a:rPr lang="en-US" sz="2000" b="0" dirty="0">
                          <a:solidFill>
                            <a:schemeClr val="bg1"/>
                          </a:solidFill>
                          <a:latin typeface="+mn-lt"/>
                          <a:ea typeface="Cambria"/>
                          <a:cs typeface="Times New Roman"/>
                        </a:rPr>
                        <a:t>&lt;.0001</a:t>
                      </a:r>
                    </a:p>
                  </a:txBody>
                  <a:tcPr marL="68580" marR="68580" marT="0" marB="0"/>
                </a:tc>
              </a:tr>
              <a:tr h="1143670">
                <a:tc>
                  <a:txBody>
                    <a:bodyPr/>
                    <a:lstStyle/>
                    <a:p>
                      <a:pPr marL="0" marR="0">
                        <a:lnSpc>
                          <a:spcPct val="100000"/>
                        </a:lnSpc>
                        <a:spcBef>
                          <a:spcPts val="0"/>
                        </a:spcBef>
                        <a:spcAft>
                          <a:spcPts val="0"/>
                        </a:spcAft>
                      </a:pPr>
                      <a:r>
                        <a:rPr lang="en-US" sz="2000" b="1" dirty="0">
                          <a:solidFill>
                            <a:schemeClr val="bg1"/>
                          </a:solidFill>
                          <a:latin typeface="+mn-lt"/>
                          <a:ea typeface="Cambria"/>
                          <a:cs typeface="Times New Roman"/>
                        </a:rPr>
                        <a:t>Race         </a:t>
                      </a:r>
                      <a:r>
                        <a:rPr lang="en-US" sz="2000" b="1" dirty="0" smtClean="0">
                          <a:solidFill>
                            <a:schemeClr val="bg1"/>
                          </a:solidFill>
                          <a:latin typeface="+mn-lt"/>
                          <a:ea typeface="Cambria"/>
                          <a:cs typeface="Times New Roman"/>
                        </a:rPr>
                        <a:t>          </a:t>
                      </a:r>
                      <a:r>
                        <a:rPr lang="en-US" sz="2000" b="0" i="1" dirty="0" smtClean="0">
                          <a:solidFill>
                            <a:schemeClr val="bg1"/>
                          </a:solidFill>
                          <a:latin typeface="+mn-lt"/>
                          <a:ea typeface="Cambria"/>
                          <a:cs typeface="Times New Roman"/>
                        </a:rPr>
                        <a:t>White</a:t>
                      </a:r>
                      <a:endParaRPr lang="en-US" sz="2000" b="0" i="1" dirty="0">
                        <a:solidFill>
                          <a:schemeClr val="bg1"/>
                        </a:solidFill>
                        <a:latin typeface="+mn-lt"/>
                        <a:ea typeface="Cambria"/>
                        <a:cs typeface="Times New Roman"/>
                      </a:endParaRPr>
                    </a:p>
                    <a:p>
                      <a:pPr marL="0" marR="0" algn="r">
                        <a:lnSpc>
                          <a:spcPct val="100000"/>
                        </a:lnSpc>
                        <a:spcBef>
                          <a:spcPts val="0"/>
                        </a:spcBef>
                        <a:spcAft>
                          <a:spcPts val="0"/>
                        </a:spcAft>
                      </a:pPr>
                      <a:r>
                        <a:rPr lang="en-US" sz="2000" b="0" i="1" dirty="0">
                          <a:solidFill>
                            <a:schemeClr val="bg1"/>
                          </a:solidFill>
                          <a:latin typeface="+mn-lt"/>
                          <a:ea typeface="Cambria"/>
                          <a:cs typeface="Times New Roman"/>
                        </a:rPr>
                        <a:t>     </a:t>
                      </a:r>
                      <a:r>
                        <a:rPr lang="en-US" sz="2000" b="0" i="1" dirty="0" smtClean="0">
                          <a:solidFill>
                            <a:schemeClr val="bg1"/>
                          </a:solidFill>
                          <a:latin typeface="+mn-lt"/>
                          <a:ea typeface="Cambria"/>
                          <a:cs typeface="Times New Roman"/>
                        </a:rPr>
                        <a:t> Hispanic </a:t>
                      </a:r>
                      <a:endParaRPr lang="en-US" sz="2000" b="0" i="1" dirty="0">
                        <a:solidFill>
                          <a:schemeClr val="bg1"/>
                        </a:solidFill>
                        <a:latin typeface="+mn-lt"/>
                        <a:ea typeface="Cambria"/>
                        <a:cs typeface="Times New Roman"/>
                      </a:endParaRPr>
                    </a:p>
                    <a:p>
                      <a:pPr marL="0" marR="0" algn="r">
                        <a:lnSpc>
                          <a:spcPct val="100000"/>
                        </a:lnSpc>
                        <a:spcBef>
                          <a:spcPts val="0"/>
                        </a:spcBef>
                        <a:spcAft>
                          <a:spcPts val="0"/>
                        </a:spcAft>
                      </a:pPr>
                      <a:r>
                        <a:rPr lang="en-US" sz="2000" b="0" i="1" dirty="0">
                          <a:solidFill>
                            <a:schemeClr val="bg1"/>
                          </a:solidFill>
                          <a:latin typeface="+mn-lt"/>
                          <a:ea typeface="Cambria"/>
                          <a:cs typeface="Times New Roman"/>
                        </a:rPr>
                        <a:t>     </a:t>
                      </a:r>
                      <a:r>
                        <a:rPr lang="en-US" sz="2000" b="0" i="1" dirty="0" smtClean="0">
                          <a:solidFill>
                            <a:schemeClr val="bg1"/>
                          </a:solidFill>
                          <a:latin typeface="+mn-lt"/>
                          <a:ea typeface="Cambria"/>
                          <a:cs typeface="Times New Roman"/>
                        </a:rPr>
                        <a:t>Black</a:t>
                      </a:r>
                      <a:r>
                        <a:rPr lang="en-US" sz="2000" b="1" i="1" dirty="0" smtClean="0">
                          <a:solidFill>
                            <a:schemeClr val="bg1"/>
                          </a:solidFill>
                          <a:latin typeface="+mn-lt"/>
                          <a:ea typeface="Cambria"/>
                          <a:cs typeface="Times New Roman"/>
                        </a:rPr>
                        <a:t>     </a:t>
                      </a:r>
                      <a:endParaRPr lang="en-US" sz="2000" b="1" i="1" dirty="0">
                        <a:solidFill>
                          <a:schemeClr val="bg1"/>
                        </a:solidFill>
                        <a:latin typeface="+mn-lt"/>
                        <a:ea typeface="Cambria"/>
                        <a:cs typeface="Times New Roman"/>
                      </a:endParaRPr>
                    </a:p>
                  </a:txBody>
                  <a:tcPr marL="68580" marR="68580" marT="0" marB="0"/>
                </a:tc>
                <a:tc>
                  <a:txBody>
                    <a:bodyPr/>
                    <a:lstStyle/>
                    <a:p>
                      <a:pPr marL="0" marR="0" algn="ctr">
                        <a:lnSpc>
                          <a:spcPct val="100000"/>
                        </a:lnSpc>
                        <a:spcBef>
                          <a:spcPts val="0"/>
                        </a:spcBef>
                        <a:spcAft>
                          <a:spcPts val="0"/>
                        </a:spcAft>
                      </a:pPr>
                      <a:r>
                        <a:rPr lang="en-US" sz="2000" b="0" dirty="0" smtClean="0">
                          <a:solidFill>
                            <a:schemeClr val="bg1"/>
                          </a:solidFill>
                          <a:latin typeface="+mn-lt"/>
                          <a:ea typeface="Cambria"/>
                          <a:cs typeface="Times New Roman"/>
                        </a:rPr>
                        <a:t>14%</a:t>
                      </a:r>
                      <a:endParaRPr lang="en-US" sz="2000" b="0" dirty="0">
                        <a:solidFill>
                          <a:schemeClr val="bg1"/>
                        </a:solidFill>
                        <a:latin typeface="+mn-lt"/>
                        <a:ea typeface="Cambria"/>
                        <a:cs typeface="Times New Roman"/>
                      </a:endParaRPr>
                    </a:p>
                    <a:p>
                      <a:pPr marL="0" marR="0" algn="ctr">
                        <a:lnSpc>
                          <a:spcPct val="100000"/>
                        </a:lnSpc>
                        <a:spcBef>
                          <a:spcPts val="0"/>
                        </a:spcBef>
                        <a:spcAft>
                          <a:spcPts val="0"/>
                        </a:spcAft>
                      </a:pPr>
                      <a:r>
                        <a:rPr lang="en-US" sz="2000" b="0" dirty="0" smtClean="0">
                          <a:solidFill>
                            <a:schemeClr val="bg1"/>
                          </a:solidFill>
                          <a:latin typeface="+mn-lt"/>
                          <a:ea typeface="Cambria"/>
                          <a:cs typeface="Times New Roman"/>
                        </a:rPr>
                        <a:t>26%</a:t>
                      </a:r>
                      <a:endParaRPr lang="en-US" sz="2000" b="0" dirty="0">
                        <a:solidFill>
                          <a:schemeClr val="bg1"/>
                        </a:solidFill>
                        <a:latin typeface="+mn-lt"/>
                        <a:ea typeface="Cambria"/>
                        <a:cs typeface="Times New Roman"/>
                      </a:endParaRPr>
                    </a:p>
                    <a:p>
                      <a:pPr marL="0" marR="0" algn="ctr">
                        <a:lnSpc>
                          <a:spcPct val="100000"/>
                        </a:lnSpc>
                        <a:spcBef>
                          <a:spcPts val="0"/>
                        </a:spcBef>
                        <a:spcAft>
                          <a:spcPts val="0"/>
                        </a:spcAft>
                      </a:pPr>
                      <a:r>
                        <a:rPr lang="en-US" sz="2000" b="0" dirty="0" smtClean="0">
                          <a:solidFill>
                            <a:schemeClr val="bg1"/>
                          </a:solidFill>
                          <a:latin typeface="+mn-lt"/>
                          <a:ea typeface="Cambria"/>
                          <a:cs typeface="Times New Roman"/>
                        </a:rPr>
                        <a:t>58%</a:t>
                      </a:r>
                      <a:endParaRPr lang="en-US" sz="2000" b="0" dirty="0">
                        <a:solidFill>
                          <a:schemeClr val="bg1"/>
                        </a:solidFill>
                        <a:latin typeface="+mn-lt"/>
                        <a:ea typeface="Cambria"/>
                        <a:cs typeface="Times New Roman"/>
                      </a:endParaRPr>
                    </a:p>
                  </a:txBody>
                  <a:tcPr marL="68580" marR="68580" marT="0" marB="0"/>
                </a:tc>
                <a:tc>
                  <a:txBody>
                    <a:bodyPr/>
                    <a:lstStyle/>
                    <a:p>
                      <a:pPr marL="0" marR="0" algn="ctr">
                        <a:lnSpc>
                          <a:spcPct val="100000"/>
                        </a:lnSpc>
                        <a:spcBef>
                          <a:spcPts val="0"/>
                        </a:spcBef>
                        <a:spcAft>
                          <a:spcPts val="0"/>
                        </a:spcAft>
                      </a:pPr>
                      <a:r>
                        <a:rPr lang="en-US" sz="2000" b="1" dirty="0" smtClean="0">
                          <a:solidFill>
                            <a:schemeClr val="bg1"/>
                          </a:solidFill>
                          <a:latin typeface="+mn-lt"/>
                          <a:ea typeface="Cambria"/>
                          <a:cs typeface="Times New Roman"/>
                        </a:rPr>
                        <a:t>17%</a:t>
                      </a:r>
                      <a:endParaRPr lang="en-US" sz="2000" b="1" dirty="0">
                        <a:solidFill>
                          <a:schemeClr val="bg1"/>
                        </a:solidFill>
                        <a:latin typeface="+mn-lt"/>
                        <a:ea typeface="Cambria"/>
                        <a:cs typeface="Times New Roman"/>
                      </a:endParaRPr>
                    </a:p>
                    <a:p>
                      <a:pPr marL="0" marR="0" algn="ctr">
                        <a:lnSpc>
                          <a:spcPct val="100000"/>
                        </a:lnSpc>
                        <a:spcBef>
                          <a:spcPts val="0"/>
                        </a:spcBef>
                        <a:spcAft>
                          <a:spcPts val="0"/>
                        </a:spcAft>
                      </a:pPr>
                      <a:r>
                        <a:rPr lang="en-US" sz="2000" b="1" dirty="0" smtClean="0">
                          <a:solidFill>
                            <a:schemeClr val="bg1"/>
                          </a:solidFill>
                          <a:latin typeface="+mn-lt"/>
                          <a:ea typeface="Cambria"/>
                          <a:cs typeface="Times New Roman"/>
                        </a:rPr>
                        <a:t>33%</a:t>
                      </a:r>
                      <a:endParaRPr lang="en-US" sz="2000" b="1" dirty="0">
                        <a:solidFill>
                          <a:schemeClr val="bg1"/>
                        </a:solidFill>
                        <a:latin typeface="+mn-lt"/>
                        <a:ea typeface="Cambria"/>
                        <a:cs typeface="Times New Roman"/>
                      </a:endParaRPr>
                    </a:p>
                    <a:p>
                      <a:pPr marL="0" marR="0" algn="ctr">
                        <a:lnSpc>
                          <a:spcPct val="100000"/>
                        </a:lnSpc>
                        <a:spcBef>
                          <a:spcPts val="0"/>
                        </a:spcBef>
                        <a:spcAft>
                          <a:spcPts val="0"/>
                        </a:spcAft>
                      </a:pPr>
                      <a:r>
                        <a:rPr lang="en-US" sz="2000" b="0" dirty="0" smtClean="0">
                          <a:solidFill>
                            <a:schemeClr val="bg1"/>
                          </a:solidFill>
                          <a:latin typeface="+mn-lt"/>
                          <a:ea typeface="Cambria"/>
                          <a:cs typeface="Times New Roman"/>
                        </a:rPr>
                        <a:t>47%</a:t>
                      </a:r>
                      <a:endParaRPr lang="en-US" sz="2000" b="0" dirty="0">
                        <a:solidFill>
                          <a:schemeClr val="bg1"/>
                        </a:solidFill>
                        <a:latin typeface="+mn-lt"/>
                        <a:ea typeface="Cambria"/>
                        <a:cs typeface="Times New Roman"/>
                      </a:endParaRPr>
                    </a:p>
                  </a:txBody>
                  <a:tcPr marL="68580" marR="68580" marT="0" marB="0"/>
                </a:tc>
                <a:tc>
                  <a:txBody>
                    <a:bodyPr/>
                    <a:lstStyle/>
                    <a:p>
                      <a:pPr marL="0" marR="0" algn="ctr">
                        <a:lnSpc>
                          <a:spcPct val="100000"/>
                        </a:lnSpc>
                        <a:spcBef>
                          <a:spcPts val="0"/>
                        </a:spcBef>
                        <a:spcAft>
                          <a:spcPts val="0"/>
                        </a:spcAft>
                      </a:pPr>
                      <a:r>
                        <a:rPr lang="en-US" sz="2000" b="0" dirty="0" smtClean="0">
                          <a:solidFill>
                            <a:schemeClr val="bg1"/>
                          </a:solidFill>
                          <a:latin typeface="+mn-lt"/>
                          <a:ea typeface="Cambria"/>
                          <a:cs typeface="Times New Roman"/>
                        </a:rPr>
                        <a:t>13%</a:t>
                      </a:r>
                      <a:endParaRPr lang="en-US" sz="2000" b="0" dirty="0">
                        <a:solidFill>
                          <a:schemeClr val="bg1"/>
                        </a:solidFill>
                        <a:latin typeface="+mn-lt"/>
                        <a:ea typeface="Cambria"/>
                        <a:cs typeface="Times New Roman"/>
                      </a:endParaRPr>
                    </a:p>
                    <a:p>
                      <a:pPr marL="0" marR="0" algn="ctr">
                        <a:lnSpc>
                          <a:spcPct val="100000"/>
                        </a:lnSpc>
                        <a:spcBef>
                          <a:spcPts val="0"/>
                        </a:spcBef>
                        <a:spcAft>
                          <a:spcPts val="0"/>
                        </a:spcAft>
                      </a:pPr>
                      <a:r>
                        <a:rPr lang="en-US" sz="2000" b="0" dirty="0" smtClean="0">
                          <a:solidFill>
                            <a:schemeClr val="bg1"/>
                          </a:solidFill>
                          <a:latin typeface="+mn-lt"/>
                          <a:ea typeface="Cambria"/>
                          <a:cs typeface="Times New Roman"/>
                        </a:rPr>
                        <a:t>27%</a:t>
                      </a:r>
                      <a:endParaRPr lang="en-US" sz="2000" b="0" dirty="0">
                        <a:solidFill>
                          <a:schemeClr val="bg1"/>
                        </a:solidFill>
                        <a:latin typeface="+mn-lt"/>
                        <a:ea typeface="Cambria"/>
                        <a:cs typeface="Times New Roman"/>
                      </a:endParaRPr>
                    </a:p>
                    <a:p>
                      <a:pPr marL="0" marR="0" algn="ctr">
                        <a:lnSpc>
                          <a:spcPct val="100000"/>
                        </a:lnSpc>
                        <a:spcBef>
                          <a:spcPts val="0"/>
                        </a:spcBef>
                        <a:spcAft>
                          <a:spcPts val="0"/>
                        </a:spcAft>
                      </a:pPr>
                      <a:r>
                        <a:rPr lang="en-US" sz="2000" b="0" dirty="0" smtClean="0">
                          <a:solidFill>
                            <a:schemeClr val="bg1"/>
                          </a:solidFill>
                          <a:latin typeface="+mn-lt"/>
                          <a:ea typeface="Cambria"/>
                          <a:cs typeface="Times New Roman"/>
                        </a:rPr>
                        <a:t>56%</a:t>
                      </a:r>
                      <a:endParaRPr lang="en-US" sz="2000" b="0" dirty="0">
                        <a:solidFill>
                          <a:schemeClr val="bg1"/>
                        </a:solidFill>
                        <a:latin typeface="+mn-lt"/>
                        <a:ea typeface="Cambria"/>
                        <a:cs typeface="Times New Roman"/>
                      </a:endParaRPr>
                    </a:p>
                  </a:txBody>
                  <a:tcPr marL="68580" marR="68580" marT="0" marB="0"/>
                </a:tc>
                <a:tc>
                  <a:txBody>
                    <a:bodyPr/>
                    <a:lstStyle/>
                    <a:p>
                      <a:pPr marL="0" marR="0" algn="ctr">
                        <a:lnSpc>
                          <a:spcPct val="100000"/>
                        </a:lnSpc>
                        <a:spcBef>
                          <a:spcPts val="0"/>
                        </a:spcBef>
                        <a:spcAft>
                          <a:spcPts val="0"/>
                        </a:spcAft>
                      </a:pPr>
                      <a:r>
                        <a:rPr lang="en-US" sz="2000" b="1" dirty="0" smtClean="0">
                          <a:solidFill>
                            <a:schemeClr val="bg1"/>
                          </a:solidFill>
                          <a:latin typeface="+mn-lt"/>
                          <a:ea typeface="Cambria"/>
                          <a:cs typeface="Times New Roman"/>
                        </a:rPr>
                        <a:t>0.0020</a:t>
                      </a:r>
                      <a:endParaRPr lang="en-US" sz="2000" b="1" dirty="0">
                        <a:solidFill>
                          <a:schemeClr val="bg1"/>
                        </a:solidFill>
                        <a:latin typeface="+mn-lt"/>
                        <a:ea typeface="Cambria"/>
                        <a:cs typeface="Times New Roman"/>
                      </a:endParaRPr>
                    </a:p>
                  </a:txBody>
                  <a:tcPr marL="68580" marR="68580" marT="0" marB="0"/>
                </a:tc>
              </a:tr>
              <a:tr h="598499">
                <a:tc>
                  <a:txBody>
                    <a:bodyPr/>
                    <a:lstStyle/>
                    <a:p>
                      <a:pPr marL="0" marR="0">
                        <a:lnSpc>
                          <a:spcPct val="100000"/>
                        </a:lnSpc>
                        <a:spcBef>
                          <a:spcPts val="0"/>
                        </a:spcBef>
                        <a:spcAft>
                          <a:spcPts val="0"/>
                        </a:spcAft>
                      </a:pPr>
                      <a:r>
                        <a:rPr lang="en-US" sz="2000" b="1" dirty="0">
                          <a:solidFill>
                            <a:schemeClr val="bg1"/>
                          </a:solidFill>
                          <a:latin typeface="+mn-lt"/>
                          <a:ea typeface="Cambria"/>
                          <a:cs typeface="Times New Roman"/>
                        </a:rPr>
                        <a:t>Education   </a:t>
                      </a:r>
                      <a:r>
                        <a:rPr lang="en-US" sz="2000" b="1" dirty="0" smtClean="0">
                          <a:solidFill>
                            <a:schemeClr val="bg1"/>
                          </a:solidFill>
                          <a:latin typeface="+mn-lt"/>
                          <a:ea typeface="Cambria"/>
                          <a:cs typeface="Times New Roman"/>
                        </a:rPr>
                        <a:t>          </a:t>
                      </a:r>
                      <a:r>
                        <a:rPr lang="en-US" sz="2000" b="0" i="1" dirty="0" smtClean="0">
                          <a:solidFill>
                            <a:schemeClr val="bg1"/>
                          </a:solidFill>
                          <a:latin typeface="+mn-lt"/>
                          <a:ea typeface="Cambria"/>
                          <a:cs typeface="Times New Roman"/>
                        </a:rPr>
                        <a:t>≥HS</a:t>
                      </a:r>
                      <a:endParaRPr lang="en-US" sz="2000" b="0" i="1" dirty="0">
                        <a:solidFill>
                          <a:schemeClr val="bg1"/>
                        </a:solidFill>
                        <a:latin typeface="+mn-lt"/>
                        <a:ea typeface="Cambria"/>
                        <a:cs typeface="Times New Roman"/>
                      </a:endParaRPr>
                    </a:p>
                  </a:txBody>
                  <a:tcPr marL="68580" marR="68580" marT="0" marB="0"/>
                </a:tc>
                <a:tc>
                  <a:txBody>
                    <a:bodyPr/>
                    <a:lstStyle/>
                    <a:p>
                      <a:pPr marL="0" marR="0" algn="ctr">
                        <a:lnSpc>
                          <a:spcPct val="100000"/>
                        </a:lnSpc>
                        <a:spcBef>
                          <a:spcPts val="0"/>
                        </a:spcBef>
                        <a:spcAft>
                          <a:spcPts val="0"/>
                        </a:spcAft>
                      </a:pPr>
                      <a:r>
                        <a:rPr lang="en-US" sz="2000" b="0" dirty="0" smtClean="0">
                          <a:solidFill>
                            <a:schemeClr val="bg1"/>
                          </a:solidFill>
                          <a:latin typeface="+mn-lt"/>
                          <a:ea typeface="Cambria"/>
                          <a:cs typeface="Times New Roman"/>
                        </a:rPr>
                        <a:t>62%</a:t>
                      </a:r>
                      <a:endParaRPr lang="en-US" sz="2000" b="0" dirty="0">
                        <a:solidFill>
                          <a:schemeClr val="bg1"/>
                        </a:solidFill>
                        <a:latin typeface="+mn-lt"/>
                        <a:ea typeface="Cambria"/>
                        <a:cs typeface="Times New Roman"/>
                      </a:endParaRPr>
                    </a:p>
                  </a:txBody>
                  <a:tcPr marL="68580" marR="68580" marT="0" marB="0"/>
                </a:tc>
                <a:tc>
                  <a:txBody>
                    <a:bodyPr/>
                    <a:lstStyle/>
                    <a:p>
                      <a:pPr marL="0" marR="0" algn="ctr">
                        <a:lnSpc>
                          <a:spcPct val="100000"/>
                        </a:lnSpc>
                        <a:spcBef>
                          <a:spcPts val="0"/>
                        </a:spcBef>
                        <a:spcAft>
                          <a:spcPts val="0"/>
                        </a:spcAft>
                      </a:pPr>
                      <a:r>
                        <a:rPr lang="en-US" sz="2000" b="0" dirty="0" smtClean="0">
                          <a:solidFill>
                            <a:schemeClr val="bg1"/>
                          </a:solidFill>
                          <a:latin typeface="+mn-lt"/>
                          <a:ea typeface="Cambria"/>
                          <a:cs typeface="Times New Roman"/>
                        </a:rPr>
                        <a:t>60%</a:t>
                      </a:r>
                      <a:endParaRPr lang="en-US" sz="2000" b="0" dirty="0">
                        <a:solidFill>
                          <a:schemeClr val="bg1"/>
                        </a:solidFill>
                        <a:latin typeface="+mn-lt"/>
                        <a:ea typeface="Cambria"/>
                        <a:cs typeface="Times New Roman"/>
                      </a:endParaRPr>
                    </a:p>
                  </a:txBody>
                  <a:tcPr marL="68580" marR="68580" marT="0" marB="0"/>
                </a:tc>
                <a:tc>
                  <a:txBody>
                    <a:bodyPr/>
                    <a:lstStyle/>
                    <a:p>
                      <a:pPr marL="0" marR="0" algn="ctr">
                        <a:lnSpc>
                          <a:spcPct val="100000"/>
                        </a:lnSpc>
                        <a:spcBef>
                          <a:spcPts val="0"/>
                        </a:spcBef>
                        <a:spcAft>
                          <a:spcPts val="0"/>
                        </a:spcAft>
                      </a:pPr>
                      <a:r>
                        <a:rPr lang="en-US" sz="2000" b="0" dirty="0" smtClean="0">
                          <a:solidFill>
                            <a:schemeClr val="bg1"/>
                          </a:solidFill>
                          <a:latin typeface="+mn-lt"/>
                          <a:ea typeface="Cambria"/>
                          <a:cs typeface="Times New Roman"/>
                        </a:rPr>
                        <a:t>65%</a:t>
                      </a:r>
                      <a:endParaRPr lang="en-US" sz="2000" b="0" dirty="0">
                        <a:solidFill>
                          <a:schemeClr val="bg1"/>
                        </a:solidFill>
                        <a:latin typeface="+mn-lt"/>
                        <a:ea typeface="Cambria"/>
                        <a:cs typeface="Times New Roman"/>
                      </a:endParaRPr>
                    </a:p>
                  </a:txBody>
                  <a:tcPr marL="68580" marR="68580" marT="0" marB="0"/>
                </a:tc>
                <a:tc>
                  <a:txBody>
                    <a:bodyPr/>
                    <a:lstStyle/>
                    <a:p>
                      <a:pPr marL="0" marR="0" algn="ctr">
                        <a:lnSpc>
                          <a:spcPct val="100000"/>
                        </a:lnSpc>
                        <a:spcBef>
                          <a:spcPts val="0"/>
                        </a:spcBef>
                        <a:spcAft>
                          <a:spcPts val="0"/>
                        </a:spcAft>
                      </a:pPr>
                      <a:r>
                        <a:rPr lang="en-US" sz="2000" b="0" dirty="0" smtClean="0">
                          <a:solidFill>
                            <a:schemeClr val="bg1"/>
                          </a:solidFill>
                          <a:latin typeface="+mn-lt"/>
                          <a:ea typeface="Cambria"/>
                          <a:cs typeface="Times New Roman"/>
                        </a:rPr>
                        <a:t>0.1423</a:t>
                      </a:r>
                      <a:endParaRPr lang="en-US" sz="2000" b="0" dirty="0">
                        <a:solidFill>
                          <a:schemeClr val="bg1"/>
                        </a:solidFill>
                        <a:latin typeface="+mn-lt"/>
                        <a:ea typeface="Cambria"/>
                        <a:cs typeface="Times New Roman"/>
                      </a:endParaRPr>
                    </a:p>
                  </a:txBody>
                  <a:tcPr marL="68580" marR="68580" marT="0" marB="0"/>
                </a:tc>
              </a:tr>
            </a:tbl>
          </a:graphicData>
        </a:graphic>
      </p:graphicFrame>
      <p:sp>
        <p:nvSpPr>
          <p:cNvPr id="4" name="Slide Number Placeholder 3"/>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703974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051592" y="449943"/>
            <a:ext cx="8092408" cy="885370"/>
          </a:xfrm>
        </p:spPr>
        <p:txBody>
          <a:bodyPr/>
          <a:lstStyle/>
          <a:p>
            <a:r>
              <a:rPr lang="en-US" sz="3200" dirty="0" smtClean="0"/>
              <a:t>Psychosocial and clinical characteristics across 13 years of follow up</a:t>
            </a:r>
            <a:r>
              <a:rPr lang="en-US" sz="3200" dirty="0" smtClean="0">
                <a:effectLst>
                  <a:outerShdw blurRad="38100" dist="38100" dir="2700000" algn="tl">
                    <a:srgbClr val="000000">
                      <a:alpha val="43137"/>
                    </a:srgbClr>
                  </a:outerShdw>
                </a:effectLst>
              </a:rPr>
              <a:t> </a:t>
            </a:r>
            <a:endParaRPr lang="en-US" sz="3200" dirty="0"/>
          </a:p>
        </p:txBody>
      </p:sp>
      <p:sp>
        <p:nvSpPr>
          <p:cNvPr id="4" name="Slide Number Placeholder 3"/>
          <p:cNvSpPr>
            <a:spLocks noGrp="1"/>
          </p:cNvSpPr>
          <p:nvPr>
            <p:ph type="sldNum" sz="quarter" idx="12"/>
          </p:nvPr>
        </p:nvSpPr>
        <p:spPr/>
        <p:txBody>
          <a:bodyPr/>
          <a:lstStyle/>
          <a:p>
            <a:endParaRPr lang="en-US" dirty="0"/>
          </a:p>
        </p:txBody>
      </p:sp>
      <p:graphicFrame>
        <p:nvGraphicFramePr>
          <p:cNvPr id="7" name="Chart 6"/>
          <p:cNvGraphicFramePr/>
          <p:nvPr>
            <p:extLst>
              <p:ext uri="{D42A27DB-BD31-4B8C-83A1-F6EECF244321}">
                <p14:modId xmlns:p14="http://schemas.microsoft.com/office/powerpoint/2010/main" val="3917764246"/>
              </p:ext>
            </p:extLst>
          </p:nvPr>
        </p:nvGraphicFramePr>
        <p:xfrm>
          <a:off x="1155300" y="1277257"/>
          <a:ext cx="7988700" cy="50509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867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 calcmode="lin" valueType="num">
                                      <p:cBhvr>
                                        <p:cTn id="7" dur="1000" fill="hold"/>
                                        <p:tgtEl>
                                          <p:spTgt spid="7">
                                            <p:graphicEl>
                                              <a:chart seriesIdx="-3" categoryIdx="-3" bldStep="gridLegend"/>
                                            </p:graphicEl>
                                          </p:spTgt>
                                        </p:tgtEl>
                                        <p:attrNameLst>
                                          <p:attrName>ppt_w</p:attrName>
                                        </p:attrNameLst>
                                      </p:cBhvr>
                                      <p:tavLst>
                                        <p:tav tm="0">
                                          <p:val>
                                            <p:strVal val="#ppt_w*0.70"/>
                                          </p:val>
                                        </p:tav>
                                        <p:tav tm="100000">
                                          <p:val>
                                            <p:strVal val="#ppt_w"/>
                                          </p:val>
                                        </p:tav>
                                      </p:tavLst>
                                    </p:anim>
                                    <p:anim calcmode="lin" valueType="num">
                                      <p:cBhvr>
                                        <p:cTn id="8" dur="1000" fill="hold"/>
                                        <p:tgtEl>
                                          <p:spTgt spid="7">
                                            <p:graphicEl>
                                              <a:chart seriesIdx="-3" categoryIdx="-3" bldStep="gridLegend"/>
                                            </p:graphicEl>
                                          </p:spTgt>
                                        </p:tgtEl>
                                        <p:attrNameLst>
                                          <p:attrName>ppt_h</p:attrName>
                                        </p:attrNameLst>
                                      </p:cBhvr>
                                      <p:tavLst>
                                        <p:tav tm="0">
                                          <p:val>
                                            <p:strVal val="#ppt_h"/>
                                          </p:val>
                                        </p:tav>
                                        <p:tav tm="100000">
                                          <p:val>
                                            <p:strVal val="#ppt_h"/>
                                          </p:val>
                                        </p:tav>
                                      </p:tavLst>
                                    </p:anim>
                                    <p:animEffect transition="in" filter="fade">
                                      <p:cBhvr>
                                        <p:cTn id="9" dur="1000"/>
                                        <p:tgtEl>
                                          <p:spTgt spid="7">
                                            <p:graphicEl>
                                              <a:chart seriesIdx="-3" categoryIdx="-3" bldStep="gridLegend"/>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graphicEl>
                                              <a:chart seriesIdx="-4" categoryIdx="0" bldStep="category"/>
                                            </p:graphicEl>
                                          </p:spTgt>
                                        </p:tgtEl>
                                        <p:attrNameLst>
                                          <p:attrName>style.visibility</p:attrName>
                                        </p:attrNameLst>
                                      </p:cBhvr>
                                      <p:to>
                                        <p:strVal val="visible"/>
                                      </p:to>
                                    </p:set>
                                    <p:anim calcmode="lin" valueType="num">
                                      <p:cBhvr>
                                        <p:cTn id="14" dur="1000" fill="hold"/>
                                        <p:tgtEl>
                                          <p:spTgt spid="7">
                                            <p:graphicEl>
                                              <a:chart seriesIdx="-4" categoryIdx="0" bldStep="category"/>
                                            </p:graphicEl>
                                          </p:spTgt>
                                        </p:tgtEl>
                                        <p:attrNameLst>
                                          <p:attrName>ppt_w</p:attrName>
                                        </p:attrNameLst>
                                      </p:cBhvr>
                                      <p:tavLst>
                                        <p:tav tm="0">
                                          <p:val>
                                            <p:strVal val="#ppt_w*0.70"/>
                                          </p:val>
                                        </p:tav>
                                        <p:tav tm="100000">
                                          <p:val>
                                            <p:strVal val="#ppt_w"/>
                                          </p:val>
                                        </p:tav>
                                      </p:tavLst>
                                    </p:anim>
                                    <p:anim calcmode="lin" valueType="num">
                                      <p:cBhvr>
                                        <p:cTn id="15" dur="1000" fill="hold"/>
                                        <p:tgtEl>
                                          <p:spTgt spid="7">
                                            <p:graphicEl>
                                              <a:chart seriesIdx="-4" categoryIdx="0" bldStep="category"/>
                                            </p:graphicEl>
                                          </p:spTgt>
                                        </p:tgtEl>
                                        <p:attrNameLst>
                                          <p:attrName>ppt_h</p:attrName>
                                        </p:attrNameLst>
                                      </p:cBhvr>
                                      <p:tavLst>
                                        <p:tav tm="0">
                                          <p:val>
                                            <p:strVal val="#ppt_h"/>
                                          </p:val>
                                        </p:tav>
                                        <p:tav tm="100000">
                                          <p:val>
                                            <p:strVal val="#ppt_h"/>
                                          </p:val>
                                        </p:tav>
                                      </p:tavLst>
                                    </p:anim>
                                    <p:animEffect transition="in" filter="fade">
                                      <p:cBhvr>
                                        <p:cTn id="16" dur="1000"/>
                                        <p:tgtEl>
                                          <p:spTgt spid="7">
                                            <p:graphicEl>
                                              <a:chart seriesIdx="-4" categoryIdx="0" bldStep="category"/>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graphicEl>
                                              <a:chart seriesIdx="-4" categoryIdx="1" bldStep="category"/>
                                            </p:graphicEl>
                                          </p:spTgt>
                                        </p:tgtEl>
                                        <p:attrNameLst>
                                          <p:attrName>style.visibility</p:attrName>
                                        </p:attrNameLst>
                                      </p:cBhvr>
                                      <p:to>
                                        <p:strVal val="visible"/>
                                      </p:to>
                                    </p:set>
                                    <p:anim calcmode="lin" valueType="num">
                                      <p:cBhvr>
                                        <p:cTn id="21" dur="1000" fill="hold"/>
                                        <p:tgtEl>
                                          <p:spTgt spid="7">
                                            <p:graphicEl>
                                              <a:chart seriesIdx="-4" categoryIdx="1" bldStep="category"/>
                                            </p:graphicEl>
                                          </p:spTgt>
                                        </p:tgtEl>
                                        <p:attrNameLst>
                                          <p:attrName>ppt_w</p:attrName>
                                        </p:attrNameLst>
                                      </p:cBhvr>
                                      <p:tavLst>
                                        <p:tav tm="0">
                                          <p:val>
                                            <p:strVal val="#ppt_w*0.70"/>
                                          </p:val>
                                        </p:tav>
                                        <p:tav tm="100000">
                                          <p:val>
                                            <p:strVal val="#ppt_w"/>
                                          </p:val>
                                        </p:tav>
                                      </p:tavLst>
                                    </p:anim>
                                    <p:anim calcmode="lin" valueType="num">
                                      <p:cBhvr>
                                        <p:cTn id="22" dur="1000" fill="hold"/>
                                        <p:tgtEl>
                                          <p:spTgt spid="7">
                                            <p:graphicEl>
                                              <a:chart seriesIdx="-4" categoryIdx="1" bldStep="category"/>
                                            </p:graphicEl>
                                          </p:spTgt>
                                        </p:tgtEl>
                                        <p:attrNameLst>
                                          <p:attrName>ppt_h</p:attrName>
                                        </p:attrNameLst>
                                      </p:cBhvr>
                                      <p:tavLst>
                                        <p:tav tm="0">
                                          <p:val>
                                            <p:strVal val="#ppt_h"/>
                                          </p:val>
                                        </p:tav>
                                        <p:tav tm="100000">
                                          <p:val>
                                            <p:strVal val="#ppt_h"/>
                                          </p:val>
                                        </p:tav>
                                      </p:tavLst>
                                    </p:anim>
                                    <p:animEffect transition="in" filter="fade">
                                      <p:cBhvr>
                                        <p:cTn id="23" dur="1000"/>
                                        <p:tgtEl>
                                          <p:spTgt spid="7">
                                            <p:graphicEl>
                                              <a:chart seriesIdx="-4" categoryIdx="1" bldStep="category"/>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
                                            <p:graphicEl>
                                              <a:chart seriesIdx="-4" categoryIdx="2" bldStep="category"/>
                                            </p:graphicEl>
                                          </p:spTgt>
                                        </p:tgtEl>
                                        <p:attrNameLst>
                                          <p:attrName>style.visibility</p:attrName>
                                        </p:attrNameLst>
                                      </p:cBhvr>
                                      <p:to>
                                        <p:strVal val="visible"/>
                                      </p:to>
                                    </p:set>
                                    <p:anim calcmode="lin" valueType="num">
                                      <p:cBhvr>
                                        <p:cTn id="28" dur="1000" fill="hold"/>
                                        <p:tgtEl>
                                          <p:spTgt spid="7">
                                            <p:graphicEl>
                                              <a:chart seriesIdx="-4" categoryIdx="2" bldStep="category"/>
                                            </p:graphicEl>
                                          </p:spTgt>
                                        </p:tgtEl>
                                        <p:attrNameLst>
                                          <p:attrName>ppt_w</p:attrName>
                                        </p:attrNameLst>
                                      </p:cBhvr>
                                      <p:tavLst>
                                        <p:tav tm="0">
                                          <p:val>
                                            <p:strVal val="#ppt_w*0.70"/>
                                          </p:val>
                                        </p:tav>
                                        <p:tav tm="100000">
                                          <p:val>
                                            <p:strVal val="#ppt_w"/>
                                          </p:val>
                                        </p:tav>
                                      </p:tavLst>
                                    </p:anim>
                                    <p:anim calcmode="lin" valueType="num">
                                      <p:cBhvr>
                                        <p:cTn id="29" dur="1000" fill="hold"/>
                                        <p:tgtEl>
                                          <p:spTgt spid="7">
                                            <p:graphicEl>
                                              <a:chart seriesIdx="-4" categoryIdx="2" bldStep="category"/>
                                            </p:graphicEl>
                                          </p:spTgt>
                                        </p:tgtEl>
                                        <p:attrNameLst>
                                          <p:attrName>ppt_h</p:attrName>
                                        </p:attrNameLst>
                                      </p:cBhvr>
                                      <p:tavLst>
                                        <p:tav tm="0">
                                          <p:val>
                                            <p:strVal val="#ppt_h"/>
                                          </p:val>
                                        </p:tav>
                                        <p:tav tm="100000">
                                          <p:val>
                                            <p:strVal val="#ppt_h"/>
                                          </p:val>
                                        </p:tav>
                                      </p:tavLst>
                                    </p:anim>
                                    <p:animEffect transition="in" filter="fade">
                                      <p:cBhvr>
                                        <p:cTn id="30" dur="1000"/>
                                        <p:tgtEl>
                                          <p:spTgt spid="7">
                                            <p:graphicEl>
                                              <a:chart seriesIdx="-4" categoryIdx="2" bldStep="category"/>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7">
                                            <p:graphicEl>
                                              <a:chart seriesIdx="-4" categoryIdx="3" bldStep="category"/>
                                            </p:graphicEl>
                                          </p:spTgt>
                                        </p:tgtEl>
                                        <p:attrNameLst>
                                          <p:attrName>style.visibility</p:attrName>
                                        </p:attrNameLst>
                                      </p:cBhvr>
                                      <p:to>
                                        <p:strVal val="visible"/>
                                      </p:to>
                                    </p:set>
                                    <p:anim calcmode="lin" valueType="num">
                                      <p:cBhvr>
                                        <p:cTn id="35" dur="1000" fill="hold"/>
                                        <p:tgtEl>
                                          <p:spTgt spid="7">
                                            <p:graphicEl>
                                              <a:chart seriesIdx="-4" categoryIdx="3" bldStep="category"/>
                                            </p:graphicEl>
                                          </p:spTgt>
                                        </p:tgtEl>
                                        <p:attrNameLst>
                                          <p:attrName>ppt_w</p:attrName>
                                        </p:attrNameLst>
                                      </p:cBhvr>
                                      <p:tavLst>
                                        <p:tav tm="0">
                                          <p:val>
                                            <p:strVal val="#ppt_w*0.70"/>
                                          </p:val>
                                        </p:tav>
                                        <p:tav tm="100000">
                                          <p:val>
                                            <p:strVal val="#ppt_w"/>
                                          </p:val>
                                        </p:tav>
                                      </p:tavLst>
                                    </p:anim>
                                    <p:anim calcmode="lin" valueType="num">
                                      <p:cBhvr>
                                        <p:cTn id="36" dur="1000" fill="hold"/>
                                        <p:tgtEl>
                                          <p:spTgt spid="7">
                                            <p:graphicEl>
                                              <a:chart seriesIdx="-4" categoryIdx="3" bldStep="category"/>
                                            </p:graphicEl>
                                          </p:spTgt>
                                        </p:tgtEl>
                                        <p:attrNameLst>
                                          <p:attrName>ppt_h</p:attrName>
                                        </p:attrNameLst>
                                      </p:cBhvr>
                                      <p:tavLst>
                                        <p:tav tm="0">
                                          <p:val>
                                            <p:strVal val="#ppt_h"/>
                                          </p:val>
                                        </p:tav>
                                        <p:tav tm="100000">
                                          <p:val>
                                            <p:strVal val="#ppt_h"/>
                                          </p:val>
                                        </p:tav>
                                      </p:tavLst>
                                    </p:anim>
                                    <p:animEffect transition="in" filter="fade">
                                      <p:cBhvr>
                                        <p:cTn id="37" dur="1000"/>
                                        <p:tgtEl>
                                          <p:spTgt spid="7">
                                            <p:graphicEl>
                                              <a:chart seriesIdx="-4" categoryIdx="3" bldStep="category"/>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7">
                                            <p:graphicEl>
                                              <a:chart seriesIdx="-4" categoryIdx="4" bldStep="category"/>
                                            </p:graphicEl>
                                          </p:spTgt>
                                        </p:tgtEl>
                                        <p:attrNameLst>
                                          <p:attrName>style.visibility</p:attrName>
                                        </p:attrNameLst>
                                      </p:cBhvr>
                                      <p:to>
                                        <p:strVal val="visible"/>
                                      </p:to>
                                    </p:set>
                                    <p:anim calcmode="lin" valueType="num">
                                      <p:cBhvr>
                                        <p:cTn id="42" dur="1000" fill="hold"/>
                                        <p:tgtEl>
                                          <p:spTgt spid="7">
                                            <p:graphicEl>
                                              <a:chart seriesIdx="-4" categoryIdx="4" bldStep="category"/>
                                            </p:graphicEl>
                                          </p:spTgt>
                                        </p:tgtEl>
                                        <p:attrNameLst>
                                          <p:attrName>ppt_w</p:attrName>
                                        </p:attrNameLst>
                                      </p:cBhvr>
                                      <p:tavLst>
                                        <p:tav tm="0">
                                          <p:val>
                                            <p:strVal val="#ppt_w*0.70"/>
                                          </p:val>
                                        </p:tav>
                                        <p:tav tm="100000">
                                          <p:val>
                                            <p:strVal val="#ppt_w"/>
                                          </p:val>
                                        </p:tav>
                                      </p:tavLst>
                                    </p:anim>
                                    <p:anim calcmode="lin" valueType="num">
                                      <p:cBhvr>
                                        <p:cTn id="43" dur="1000" fill="hold"/>
                                        <p:tgtEl>
                                          <p:spTgt spid="7">
                                            <p:graphicEl>
                                              <a:chart seriesIdx="-4" categoryIdx="4" bldStep="category"/>
                                            </p:graphicEl>
                                          </p:spTgt>
                                        </p:tgtEl>
                                        <p:attrNameLst>
                                          <p:attrName>ppt_h</p:attrName>
                                        </p:attrNameLst>
                                      </p:cBhvr>
                                      <p:tavLst>
                                        <p:tav tm="0">
                                          <p:val>
                                            <p:strVal val="#ppt_h"/>
                                          </p:val>
                                        </p:tav>
                                        <p:tav tm="100000">
                                          <p:val>
                                            <p:strVal val="#ppt_h"/>
                                          </p:val>
                                        </p:tav>
                                      </p:tavLst>
                                    </p:anim>
                                    <p:animEffect transition="in" filter="fade">
                                      <p:cBhvr>
                                        <p:cTn id="44" dur="1000"/>
                                        <p:tgtEl>
                                          <p:spTgt spid="7">
                                            <p:graphicEl>
                                              <a:chart seriesIdx="-4" categoryIdx="4" bldStep="category"/>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7">
                                            <p:graphicEl>
                                              <a:chart seriesIdx="-4" categoryIdx="5" bldStep="category"/>
                                            </p:graphicEl>
                                          </p:spTgt>
                                        </p:tgtEl>
                                        <p:attrNameLst>
                                          <p:attrName>style.visibility</p:attrName>
                                        </p:attrNameLst>
                                      </p:cBhvr>
                                      <p:to>
                                        <p:strVal val="visible"/>
                                      </p:to>
                                    </p:set>
                                    <p:anim calcmode="lin" valueType="num">
                                      <p:cBhvr>
                                        <p:cTn id="49" dur="1000" fill="hold"/>
                                        <p:tgtEl>
                                          <p:spTgt spid="7">
                                            <p:graphicEl>
                                              <a:chart seriesIdx="-4" categoryIdx="5" bldStep="category"/>
                                            </p:graphicEl>
                                          </p:spTgt>
                                        </p:tgtEl>
                                        <p:attrNameLst>
                                          <p:attrName>ppt_w</p:attrName>
                                        </p:attrNameLst>
                                      </p:cBhvr>
                                      <p:tavLst>
                                        <p:tav tm="0">
                                          <p:val>
                                            <p:strVal val="#ppt_w*0.70"/>
                                          </p:val>
                                        </p:tav>
                                        <p:tav tm="100000">
                                          <p:val>
                                            <p:strVal val="#ppt_w"/>
                                          </p:val>
                                        </p:tav>
                                      </p:tavLst>
                                    </p:anim>
                                    <p:anim calcmode="lin" valueType="num">
                                      <p:cBhvr>
                                        <p:cTn id="50" dur="1000" fill="hold"/>
                                        <p:tgtEl>
                                          <p:spTgt spid="7">
                                            <p:graphicEl>
                                              <a:chart seriesIdx="-4" categoryIdx="5" bldStep="category"/>
                                            </p:graphicEl>
                                          </p:spTgt>
                                        </p:tgtEl>
                                        <p:attrNameLst>
                                          <p:attrName>ppt_h</p:attrName>
                                        </p:attrNameLst>
                                      </p:cBhvr>
                                      <p:tavLst>
                                        <p:tav tm="0">
                                          <p:val>
                                            <p:strVal val="#ppt_h"/>
                                          </p:val>
                                        </p:tav>
                                        <p:tav tm="100000">
                                          <p:val>
                                            <p:strVal val="#ppt_h"/>
                                          </p:val>
                                        </p:tav>
                                      </p:tavLst>
                                    </p:anim>
                                    <p:animEffect transition="in" filter="fade">
                                      <p:cBhvr>
                                        <p:cTn id="51" dur="1000"/>
                                        <p:tgtEl>
                                          <p:spTgt spid="7">
                                            <p:graphicEl>
                                              <a:chart seriesIdx="-4" categoryIdx="5"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051592" y="107577"/>
            <a:ext cx="7581901" cy="881468"/>
          </a:xfrm>
        </p:spPr>
        <p:txBody>
          <a:bodyPr/>
          <a:lstStyle/>
          <a:p>
            <a:r>
              <a:rPr lang="en-US" sz="3200" dirty="0" smtClean="0"/>
              <a:t>Any SA at enrollment </a:t>
            </a:r>
            <a:br>
              <a:rPr lang="en-US" sz="3200" dirty="0" smtClean="0"/>
            </a:br>
            <a:r>
              <a:rPr lang="en-US" sz="3200" dirty="0" smtClean="0"/>
              <a:t>and across 13 years follow up</a:t>
            </a:r>
            <a:endParaRPr lang="en-US" sz="3200" dirty="0"/>
          </a:p>
        </p:txBody>
      </p:sp>
      <p:sp>
        <p:nvSpPr>
          <p:cNvPr id="4" name="Slide Number Placeholder 3"/>
          <p:cNvSpPr>
            <a:spLocks noGrp="1"/>
          </p:cNvSpPr>
          <p:nvPr>
            <p:ph type="sldNum" sz="quarter" idx="12"/>
          </p:nvPr>
        </p:nvSpPr>
        <p:spPr/>
        <p:txBody>
          <a:bodyPr/>
          <a:lstStyle/>
          <a:p>
            <a:endParaRPr lang="en-US" dirty="0"/>
          </a:p>
        </p:txBody>
      </p:sp>
      <p:graphicFrame>
        <p:nvGraphicFramePr>
          <p:cNvPr id="7" name="Chart 6"/>
          <p:cNvGraphicFramePr/>
          <p:nvPr>
            <p:extLst>
              <p:ext uri="{D42A27DB-BD31-4B8C-83A1-F6EECF244321}">
                <p14:modId xmlns:p14="http://schemas.microsoft.com/office/powerpoint/2010/main" val="2560848061"/>
              </p:ext>
            </p:extLst>
          </p:nvPr>
        </p:nvGraphicFramePr>
        <p:xfrm>
          <a:off x="1155300" y="1336431"/>
          <a:ext cx="7988700" cy="50362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662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 calcmode="lin" valueType="num">
                                      <p:cBhvr>
                                        <p:cTn id="7" dur="1000" fill="hold"/>
                                        <p:tgtEl>
                                          <p:spTgt spid="7">
                                            <p:graphicEl>
                                              <a:chart seriesIdx="-3" categoryIdx="-3" bldStep="gridLegend"/>
                                            </p:graphicEl>
                                          </p:spTgt>
                                        </p:tgtEl>
                                        <p:attrNameLst>
                                          <p:attrName>ppt_w</p:attrName>
                                        </p:attrNameLst>
                                      </p:cBhvr>
                                      <p:tavLst>
                                        <p:tav tm="0">
                                          <p:val>
                                            <p:strVal val="#ppt_w*0.70"/>
                                          </p:val>
                                        </p:tav>
                                        <p:tav tm="100000">
                                          <p:val>
                                            <p:strVal val="#ppt_w"/>
                                          </p:val>
                                        </p:tav>
                                      </p:tavLst>
                                    </p:anim>
                                    <p:anim calcmode="lin" valueType="num">
                                      <p:cBhvr>
                                        <p:cTn id="8" dur="1000" fill="hold"/>
                                        <p:tgtEl>
                                          <p:spTgt spid="7">
                                            <p:graphicEl>
                                              <a:chart seriesIdx="-3" categoryIdx="-3" bldStep="gridLegend"/>
                                            </p:graphicEl>
                                          </p:spTgt>
                                        </p:tgtEl>
                                        <p:attrNameLst>
                                          <p:attrName>ppt_h</p:attrName>
                                        </p:attrNameLst>
                                      </p:cBhvr>
                                      <p:tavLst>
                                        <p:tav tm="0">
                                          <p:val>
                                            <p:strVal val="#ppt_h"/>
                                          </p:val>
                                        </p:tav>
                                        <p:tav tm="100000">
                                          <p:val>
                                            <p:strVal val="#ppt_h"/>
                                          </p:val>
                                        </p:tav>
                                      </p:tavLst>
                                    </p:anim>
                                    <p:animEffect transition="in" filter="fade">
                                      <p:cBhvr>
                                        <p:cTn id="9" dur="1000"/>
                                        <p:tgtEl>
                                          <p:spTgt spid="7">
                                            <p:graphicEl>
                                              <a:chart seriesIdx="-3" categoryIdx="-3" bldStep="gridLegend"/>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graphicEl>
                                              <a:chart seriesIdx="-4" categoryIdx="0" bldStep="category"/>
                                            </p:graphicEl>
                                          </p:spTgt>
                                        </p:tgtEl>
                                        <p:attrNameLst>
                                          <p:attrName>style.visibility</p:attrName>
                                        </p:attrNameLst>
                                      </p:cBhvr>
                                      <p:to>
                                        <p:strVal val="visible"/>
                                      </p:to>
                                    </p:set>
                                    <p:anim calcmode="lin" valueType="num">
                                      <p:cBhvr>
                                        <p:cTn id="14" dur="1000" fill="hold"/>
                                        <p:tgtEl>
                                          <p:spTgt spid="7">
                                            <p:graphicEl>
                                              <a:chart seriesIdx="-4" categoryIdx="0" bldStep="category"/>
                                            </p:graphicEl>
                                          </p:spTgt>
                                        </p:tgtEl>
                                        <p:attrNameLst>
                                          <p:attrName>ppt_w</p:attrName>
                                        </p:attrNameLst>
                                      </p:cBhvr>
                                      <p:tavLst>
                                        <p:tav tm="0">
                                          <p:val>
                                            <p:strVal val="#ppt_w*0.70"/>
                                          </p:val>
                                        </p:tav>
                                        <p:tav tm="100000">
                                          <p:val>
                                            <p:strVal val="#ppt_w"/>
                                          </p:val>
                                        </p:tav>
                                      </p:tavLst>
                                    </p:anim>
                                    <p:anim calcmode="lin" valueType="num">
                                      <p:cBhvr>
                                        <p:cTn id="15" dur="1000" fill="hold"/>
                                        <p:tgtEl>
                                          <p:spTgt spid="7">
                                            <p:graphicEl>
                                              <a:chart seriesIdx="-4" categoryIdx="0" bldStep="category"/>
                                            </p:graphicEl>
                                          </p:spTgt>
                                        </p:tgtEl>
                                        <p:attrNameLst>
                                          <p:attrName>ppt_h</p:attrName>
                                        </p:attrNameLst>
                                      </p:cBhvr>
                                      <p:tavLst>
                                        <p:tav tm="0">
                                          <p:val>
                                            <p:strVal val="#ppt_h"/>
                                          </p:val>
                                        </p:tav>
                                        <p:tav tm="100000">
                                          <p:val>
                                            <p:strVal val="#ppt_h"/>
                                          </p:val>
                                        </p:tav>
                                      </p:tavLst>
                                    </p:anim>
                                    <p:animEffect transition="in" filter="fade">
                                      <p:cBhvr>
                                        <p:cTn id="16" dur="1000"/>
                                        <p:tgtEl>
                                          <p:spTgt spid="7">
                                            <p:graphicEl>
                                              <a:chart seriesIdx="-4" categoryIdx="0" bldStep="category"/>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graphicEl>
                                              <a:chart seriesIdx="-4" categoryIdx="1" bldStep="category"/>
                                            </p:graphicEl>
                                          </p:spTgt>
                                        </p:tgtEl>
                                        <p:attrNameLst>
                                          <p:attrName>style.visibility</p:attrName>
                                        </p:attrNameLst>
                                      </p:cBhvr>
                                      <p:to>
                                        <p:strVal val="visible"/>
                                      </p:to>
                                    </p:set>
                                    <p:anim calcmode="lin" valueType="num">
                                      <p:cBhvr>
                                        <p:cTn id="21" dur="1000" fill="hold"/>
                                        <p:tgtEl>
                                          <p:spTgt spid="7">
                                            <p:graphicEl>
                                              <a:chart seriesIdx="-4" categoryIdx="1" bldStep="category"/>
                                            </p:graphicEl>
                                          </p:spTgt>
                                        </p:tgtEl>
                                        <p:attrNameLst>
                                          <p:attrName>ppt_w</p:attrName>
                                        </p:attrNameLst>
                                      </p:cBhvr>
                                      <p:tavLst>
                                        <p:tav tm="0">
                                          <p:val>
                                            <p:strVal val="#ppt_w*0.70"/>
                                          </p:val>
                                        </p:tav>
                                        <p:tav tm="100000">
                                          <p:val>
                                            <p:strVal val="#ppt_w"/>
                                          </p:val>
                                        </p:tav>
                                      </p:tavLst>
                                    </p:anim>
                                    <p:anim calcmode="lin" valueType="num">
                                      <p:cBhvr>
                                        <p:cTn id="22" dur="1000" fill="hold"/>
                                        <p:tgtEl>
                                          <p:spTgt spid="7">
                                            <p:graphicEl>
                                              <a:chart seriesIdx="-4" categoryIdx="1" bldStep="category"/>
                                            </p:graphicEl>
                                          </p:spTgt>
                                        </p:tgtEl>
                                        <p:attrNameLst>
                                          <p:attrName>ppt_h</p:attrName>
                                        </p:attrNameLst>
                                      </p:cBhvr>
                                      <p:tavLst>
                                        <p:tav tm="0">
                                          <p:val>
                                            <p:strVal val="#ppt_h"/>
                                          </p:val>
                                        </p:tav>
                                        <p:tav tm="100000">
                                          <p:val>
                                            <p:strVal val="#ppt_h"/>
                                          </p:val>
                                        </p:tav>
                                      </p:tavLst>
                                    </p:anim>
                                    <p:animEffect transition="in" filter="fade">
                                      <p:cBhvr>
                                        <p:cTn id="23" dur="1000"/>
                                        <p:tgtEl>
                                          <p:spTgt spid="7">
                                            <p:graphicEl>
                                              <a:chart seriesIdx="-4" categoryIdx="1"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category"/>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051592" y="107577"/>
            <a:ext cx="7581901" cy="881468"/>
          </a:xfrm>
        </p:spPr>
        <p:txBody>
          <a:bodyPr/>
          <a:lstStyle/>
          <a:p>
            <a:r>
              <a:rPr lang="en-US" sz="3200" dirty="0" smtClean="0"/>
              <a:t>Any UAVI at enrollment </a:t>
            </a:r>
            <a:br>
              <a:rPr lang="en-US" sz="3200" dirty="0" smtClean="0"/>
            </a:br>
            <a:r>
              <a:rPr lang="en-US" sz="3200" dirty="0" smtClean="0"/>
              <a:t>and across 13 years follow up</a:t>
            </a:r>
            <a:endParaRPr lang="en-US" sz="3200" dirty="0"/>
          </a:p>
        </p:txBody>
      </p:sp>
      <p:sp>
        <p:nvSpPr>
          <p:cNvPr id="4" name="Slide Number Placeholder 3"/>
          <p:cNvSpPr>
            <a:spLocks noGrp="1"/>
          </p:cNvSpPr>
          <p:nvPr>
            <p:ph type="sldNum" sz="quarter" idx="12"/>
          </p:nvPr>
        </p:nvSpPr>
        <p:spPr/>
        <p:txBody>
          <a:bodyPr/>
          <a:lstStyle/>
          <a:p>
            <a:endParaRPr lang="en-US" dirty="0"/>
          </a:p>
        </p:txBody>
      </p:sp>
      <p:graphicFrame>
        <p:nvGraphicFramePr>
          <p:cNvPr id="7" name="Chart 6"/>
          <p:cNvGraphicFramePr/>
          <p:nvPr>
            <p:extLst>
              <p:ext uri="{D42A27DB-BD31-4B8C-83A1-F6EECF244321}">
                <p14:modId xmlns:p14="http://schemas.microsoft.com/office/powerpoint/2010/main" val="2560848061"/>
              </p:ext>
            </p:extLst>
          </p:nvPr>
        </p:nvGraphicFramePr>
        <p:xfrm>
          <a:off x="1155300" y="1336431"/>
          <a:ext cx="7988700" cy="50362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662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 calcmode="lin" valueType="num">
                                      <p:cBhvr>
                                        <p:cTn id="7" dur="1000" fill="hold"/>
                                        <p:tgtEl>
                                          <p:spTgt spid="7">
                                            <p:graphicEl>
                                              <a:chart seriesIdx="-3" categoryIdx="-3" bldStep="gridLegend"/>
                                            </p:graphicEl>
                                          </p:spTgt>
                                        </p:tgtEl>
                                        <p:attrNameLst>
                                          <p:attrName>ppt_w</p:attrName>
                                        </p:attrNameLst>
                                      </p:cBhvr>
                                      <p:tavLst>
                                        <p:tav tm="0">
                                          <p:val>
                                            <p:strVal val="#ppt_w*0.70"/>
                                          </p:val>
                                        </p:tav>
                                        <p:tav tm="100000">
                                          <p:val>
                                            <p:strVal val="#ppt_w"/>
                                          </p:val>
                                        </p:tav>
                                      </p:tavLst>
                                    </p:anim>
                                    <p:anim calcmode="lin" valueType="num">
                                      <p:cBhvr>
                                        <p:cTn id="8" dur="1000" fill="hold"/>
                                        <p:tgtEl>
                                          <p:spTgt spid="7">
                                            <p:graphicEl>
                                              <a:chart seriesIdx="-3" categoryIdx="-3" bldStep="gridLegend"/>
                                            </p:graphicEl>
                                          </p:spTgt>
                                        </p:tgtEl>
                                        <p:attrNameLst>
                                          <p:attrName>ppt_h</p:attrName>
                                        </p:attrNameLst>
                                      </p:cBhvr>
                                      <p:tavLst>
                                        <p:tav tm="0">
                                          <p:val>
                                            <p:strVal val="#ppt_h"/>
                                          </p:val>
                                        </p:tav>
                                        <p:tav tm="100000">
                                          <p:val>
                                            <p:strVal val="#ppt_h"/>
                                          </p:val>
                                        </p:tav>
                                      </p:tavLst>
                                    </p:anim>
                                    <p:animEffect transition="in" filter="fade">
                                      <p:cBhvr>
                                        <p:cTn id="9" dur="1000"/>
                                        <p:tgtEl>
                                          <p:spTgt spid="7">
                                            <p:graphicEl>
                                              <a:chart seriesIdx="-3" categoryIdx="-3" bldStep="gridLegend"/>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graphicEl>
                                              <a:chart seriesIdx="-4" categoryIdx="0" bldStep="category"/>
                                            </p:graphicEl>
                                          </p:spTgt>
                                        </p:tgtEl>
                                        <p:attrNameLst>
                                          <p:attrName>style.visibility</p:attrName>
                                        </p:attrNameLst>
                                      </p:cBhvr>
                                      <p:to>
                                        <p:strVal val="visible"/>
                                      </p:to>
                                    </p:set>
                                    <p:anim calcmode="lin" valueType="num">
                                      <p:cBhvr>
                                        <p:cTn id="14" dur="1000" fill="hold"/>
                                        <p:tgtEl>
                                          <p:spTgt spid="7">
                                            <p:graphicEl>
                                              <a:chart seriesIdx="-4" categoryIdx="0" bldStep="category"/>
                                            </p:graphicEl>
                                          </p:spTgt>
                                        </p:tgtEl>
                                        <p:attrNameLst>
                                          <p:attrName>ppt_w</p:attrName>
                                        </p:attrNameLst>
                                      </p:cBhvr>
                                      <p:tavLst>
                                        <p:tav tm="0">
                                          <p:val>
                                            <p:strVal val="#ppt_w*0.70"/>
                                          </p:val>
                                        </p:tav>
                                        <p:tav tm="100000">
                                          <p:val>
                                            <p:strVal val="#ppt_w"/>
                                          </p:val>
                                        </p:tav>
                                      </p:tavLst>
                                    </p:anim>
                                    <p:anim calcmode="lin" valueType="num">
                                      <p:cBhvr>
                                        <p:cTn id="15" dur="1000" fill="hold"/>
                                        <p:tgtEl>
                                          <p:spTgt spid="7">
                                            <p:graphicEl>
                                              <a:chart seriesIdx="-4" categoryIdx="0" bldStep="category"/>
                                            </p:graphicEl>
                                          </p:spTgt>
                                        </p:tgtEl>
                                        <p:attrNameLst>
                                          <p:attrName>ppt_h</p:attrName>
                                        </p:attrNameLst>
                                      </p:cBhvr>
                                      <p:tavLst>
                                        <p:tav tm="0">
                                          <p:val>
                                            <p:strVal val="#ppt_h"/>
                                          </p:val>
                                        </p:tav>
                                        <p:tav tm="100000">
                                          <p:val>
                                            <p:strVal val="#ppt_h"/>
                                          </p:val>
                                        </p:tav>
                                      </p:tavLst>
                                    </p:anim>
                                    <p:animEffect transition="in" filter="fade">
                                      <p:cBhvr>
                                        <p:cTn id="16" dur="1000"/>
                                        <p:tgtEl>
                                          <p:spTgt spid="7">
                                            <p:graphicEl>
                                              <a:chart seriesIdx="-4" categoryIdx="0" bldStep="category"/>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graphicEl>
                                              <a:chart seriesIdx="-4" categoryIdx="1" bldStep="category"/>
                                            </p:graphicEl>
                                          </p:spTgt>
                                        </p:tgtEl>
                                        <p:attrNameLst>
                                          <p:attrName>style.visibility</p:attrName>
                                        </p:attrNameLst>
                                      </p:cBhvr>
                                      <p:to>
                                        <p:strVal val="visible"/>
                                      </p:to>
                                    </p:set>
                                    <p:anim calcmode="lin" valueType="num">
                                      <p:cBhvr>
                                        <p:cTn id="21" dur="1000" fill="hold"/>
                                        <p:tgtEl>
                                          <p:spTgt spid="7">
                                            <p:graphicEl>
                                              <a:chart seriesIdx="-4" categoryIdx="1" bldStep="category"/>
                                            </p:graphicEl>
                                          </p:spTgt>
                                        </p:tgtEl>
                                        <p:attrNameLst>
                                          <p:attrName>ppt_w</p:attrName>
                                        </p:attrNameLst>
                                      </p:cBhvr>
                                      <p:tavLst>
                                        <p:tav tm="0">
                                          <p:val>
                                            <p:strVal val="#ppt_w*0.70"/>
                                          </p:val>
                                        </p:tav>
                                        <p:tav tm="100000">
                                          <p:val>
                                            <p:strVal val="#ppt_w"/>
                                          </p:val>
                                        </p:tav>
                                      </p:tavLst>
                                    </p:anim>
                                    <p:anim calcmode="lin" valueType="num">
                                      <p:cBhvr>
                                        <p:cTn id="22" dur="1000" fill="hold"/>
                                        <p:tgtEl>
                                          <p:spTgt spid="7">
                                            <p:graphicEl>
                                              <a:chart seriesIdx="-4" categoryIdx="1" bldStep="category"/>
                                            </p:graphicEl>
                                          </p:spTgt>
                                        </p:tgtEl>
                                        <p:attrNameLst>
                                          <p:attrName>ppt_h</p:attrName>
                                        </p:attrNameLst>
                                      </p:cBhvr>
                                      <p:tavLst>
                                        <p:tav tm="0">
                                          <p:val>
                                            <p:strVal val="#ppt_h"/>
                                          </p:val>
                                        </p:tav>
                                        <p:tav tm="100000">
                                          <p:val>
                                            <p:strVal val="#ppt_h"/>
                                          </p:val>
                                        </p:tav>
                                      </p:tavLst>
                                    </p:anim>
                                    <p:animEffect transition="in" filter="fade">
                                      <p:cBhvr>
                                        <p:cTn id="23" dur="1000"/>
                                        <p:tgtEl>
                                          <p:spTgt spid="7">
                                            <p:graphicEl>
                                              <a:chart seriesIdx="-4" categoryIdx="1"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category"/>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9296" y="107577"/>
            <a:ext cx="7581901" cy="1273354"/>
          </a:xfrm>
        </p:spPr>
        <p:txBody>
          <a:bodyPr/>
          <a:lstStyle/>
          <a:p>
            <a:r>
              <a:rPr lang="en-US" sz="4000" dirty="0" smtClean="0"/>
              <a:t>Linearity of relationship </a:t>
            </a:r>
            <a:br>
              <a:rPr lang="en-US" sz="4000" dirty="0" smtClean="0"/>
            </a:br>
            <a:r>
              <a:rPr lang="en-US" sz="4000" dirty="0" smtClean="0"/>
              <a:t>of age to log-odds of SA </a:t>
            </a:r>
            <a:endParaRPr lang="en-US" sz="4000" dirty="0"/>
          </a:p>
        </p:txBody>
      </p:sp>
      <p:sp>
        <p:nvSpPr>
          <p:cNvPr id="4" name="Slide Number Placeholder 3"/>
          <p:cNvSpPr>
            <a:spLocks noGrp="1"/>
          </p:cNvSpPr>
          <p:nvPr>
            <p:ph type="sldNum" sz="quarter" idx="12"/>
          </p:nvPr>
        </p:nvSpPr>
        <p:spPr>
          <a:xfrm>
            <a:off x="373225" y="6064898"/>
            <a:ext cx="8770776" cy="793102"/>
          </a:xfrm>
        </p:spPr>
        <p:txBody>
          <a:bodyPr/>
          <a:lstStyle/>
          <a:p>
            <a:r>
              <a:rPr lang="en-US" sz="2000" b="1" dirty="0" smtClean="0"/>
              <a:t>Regardless of HIV status, the  odds of any SA declined by 60% per decade</a:t>
            </a:r>
            <a:endParaRPr lang="en-US" sz="2000" b="1" dirty="0"/>
          </a:p>
        </p:txBody>
      </p:sp>
      <p:pic>
        <p:nvPicPr>
          <p:cNvPr id="7" name="Content Placeholder 6" descr="Plot of Estimate by AgeGroup identified by ClinGroup"/>
          <p:cNvPicPr>
            <a:picLocks noGrp="1"/>
          </p:cNvPicPr>
          <p:nvPr>
            <p:ph idx="1"/>
          </p:nvPr>
        </p:nvPicPr>
        <p:blipFill>
          <a:blip r:embed="rId3" cstate="print"/>
          <a:srcRect/>
          <a:stretch>
            <a:fillRect/>
          </a:stretch>
        </p:blipFill>
        <p:spPr bwMode="auto">
          <a:xfrm>
            <a:off x="1156996" y="1436914"/>
            <a:ext cx="7773643" cy="47212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9296" y="279918"/>
            <a:ext cx="7581901" cy="858418"/>
          </a:xfrm>
        </p:spPr>
        <p:txBody>
          <a:bodyPr/>
          <a:lstStyle/>
          <a:p>
            <a:r>
              <a:rPr lang="en-US" sz="4000" dirty="0" smtClean="0"/>
              <a:t>Linearity of relationship </a:t>
            </a:r>
            <a:br>
              <a:rPr lang="en-US" sz="4000" dirty="0" smtClean="0"/>
            </a:br>
            <a:r>
              <a:rPr lang="en-US" sz="4000" dirty="0" smtClean="0"/>
              <a:t>of age to log-odds of UAVI</a:t>
            </a:r>
            <a:endParaRPr lang="en-US" sz="4000" dirty="0"/>
          </a:p>
        </p:txBody>
      </p:sp>
      <p:sp>
        <p:nvSpPr>
          <p:cNvPr id="4" name="Slide Number Placeholder 3"/>
          <p:cNvSpPr>
            <a:spLocks noGrp="1"/>
          </p:cNvSpPr>
          <p:nvPr>
            <p:ph type="sldNum" sz="quarter" idx="12"/>
          </p:nvPr>
        </p:nvSpPr>
        <p:spPr/>
        <p:txBody>
          <a:bodyPr/>
          <a:lstStyle/>
          <a:p>
            <a:endParaRPr lang="en-US" dirty="0"/>
          </a:p>
        </p:txBody>
      </p:sp>
      <p:pic>
        <p:nvPicPr>
          <p:cNvPr id="7" name="Content Placeholder 6" descr="Plot of Estimate by AgeGroup identified by ClinGroup"/>
          <p:cNvPicPr>
            <a:picLocks noGrp="1"/>
          </p:cNvPicPr>
          <p:nvPr>
            <p:ph idx="1"/>
          </p:nvPr>
        </p:nvPicPr>
        <p:blipFill>
          <a:blip r:embed="rId3" cstate="print"/>
          <a:srcRect/>
          <a:stretch>
            <a:fillRect/>
          </a:stretch>
        </p:blipFill>
        <p:spPr bwMode="auto">
          <a:xfrm>
            <a:off x="1193386" y="1343608"/>
            <a:ext cx="7726679" cy="4497356"/>
          </a:xfrm>
          <a:prstGeom prst="rect">
            <a:avLst/>
          </a:prstGeom>
          <a:noFill/>
          <a:ln w="9525">
            <a:noFill/>
            <a:miter lim="800000"/>
            <a:headEnd/>
            <a:tailEnd/>
          </a:ln>
        </p:spPr>
      </p:pic>
      <p:sp>
        <p:nvSpPr>
          <p:cNvPr id="5" name="TextBox 4"/>
          <p:cNvSpPr txBox="1"/>
          <p:nvPr/>
        </p:nvSpPr>
        <p:spPr>
          <a:xfrm>
            <a:off x="0" y="5934269"/>
            <a:ext cx="9144000" cy="707886"/>
          </a:xfrm>
          <a:prstGeom prst="rect">
            <a:avLst/>
          </a:prstGeom>
          <a:noFill/>
        </p:spPr>
        <p:txBody>
          <a:bodyPr wrap="square" rtlCol="0">
            <a:spAutoFit/>
          </a:bodyPr>
          <a:lstStyle/>
          <a:p>
            <a:pPr algn="ctr"/>
            <a:r>
              <a:rPr lang="en-US" sz="2000" b="1" dirty="0" smtClean="0"/>
              <a:t> Odds of UAVI declined by 15%  per decade for VL+ , 7% for VL- and 3% for HIV-women. The decline significant for HIV+ women (</a:t>
            </a:r>
            <a:r>
              <a:rPr lang="en-US" sz="2000" b="1" i="1" dirty="0" smtClean="0"/>
              <a:t>p</a:t>
            </a:r>
            <a:r>
              <a:rPr lang="en-US" sz="2000" b="1" dirty="0" smtClean="0"/>
              <a:t>=0.028) but not HIV- (p= 0.065).</a:t>
            </a:r>
            <a:endParaRPr lang="en-US" sz="20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Decline of SA with menopause was only significant for women with HIV</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50884308"/>
              </p:ext>
            </p:extLst>
          </p:nvPr>
        </p:nvGraphicFramePr>
        <p:xfrm>
          <a:off x="1291893" y="1696409"/>
          <a:ext cx="7581900" cy="3401654"/>
        </p:xfrm>
        <a:graphic>
          <a:graphicData uri="http://schemas.openxmlformats.org/drawingml/2006/table">
            <a:tbl>
              <a:tblPr firstRow="1" bandRow="1">
                <a:tableStyleId>{5C22544A-7EE6-4342-B048-85BDC9FD1C3A}</a:tableStyleId>
              </a:tblPr>
              <a:tblGrid>
                <a:gridCol w="2527300"/>
                <a:gridCol w="2527300"/>
                <a:gridCol w="2527300"/>
              </a:tblGrid>
              <a:tr h="829902">
                <a:tc>
                  <a:txBody>
                    <a:bodyPr/>
                    <a:lstStyle/>
                    <a:p>
                      <a:pPr marL="0" marR="0" algn="ctr">
                        <a:lnSpc>
                          <a:spcPct val="100000"/>
                        </a:lnSpc>
                        <a:spcBef>
                          <a:spcPts val="0"/>
                        </a:spcBef>
                        <a:spcAft>
                          <a:spcPts val="0"/>
                        </a:spcAft>
                      </a:pPr>
                      <a:r>
                        <a:rPr lang="en-US" sz="2400" b="1" dirty="0">
                          <a:solidFill>
                            <a:schemeClr val="bg1"/>
                          </a:solidFill>
                          <a:latin typeface="+mn-lt"/>
                          <a:ea typeface="Cambria"/>
                          <a:cs typeface="Times New Roman"/>
                        </a:rPr>
                        <a:t>Group</a:t>
                      </a:r>
                    </a:p>
                  </a:txBody>
                  <a:tcPr marL="68580" marR="68580" marT="0" marB="0"/>
                </a:tc>
                <a:tc>
                  <a:txBody>
                    <a:bodyPr/>
                    <a:lstStyle/>
                    <a:p>
                      <a:pPr marL="0" marR="0" algn="ctr">
                        <a:lnSpc>
                          <a:spcPct val="100000"/>
                        </a:lnSpc>
                        <a:spcBef>
                          <a:spcPts val="0"/>
                        </a:spcBef>
                        <a:spcAft>
                          <a:spcPts val="0"/>
                        </a:spcAft>
                      </a:pPr>
                      <a:r>
                        <a:rPr lang="en-US" sz="2400" b="1" dirty="0">
                          <a:solidFill>
                            <a:schemeClr val="bg1"/>
                          </a:solidFill>
                          <a:latin typeface="+mn-lt"/>
                          <a:ea typeface="Cambria"/>
                          <a:cs typeface="Times New Roman"/>
                        </a:rPr>
                        <a:t>OR</a:t>
                      </a:r>
                    </a:p>
                  </a:txBody>
                  <a:tcPr marL="68580" marR="68580" marT="0" marB="0"/>
                </a:tc>
                <a:tc>
                  <a:txBody>
                    <a:bodyPr/>
                    <a:lstStyle/>
                    <a:p>
                      <a:pPr marL="0" marR="0" algn="ctr">
                        <a:lnSpc>
                          <a:spcPct val="100000"/>
                        </a:lnSpc>
                        <a:spcBef>
                          <a:spcPts val="0"/>
                        </a:spcBef>
                        <a:spcAft>
                          <a:spcPts val="0"/>
                        </a:spcAft>
                      </a:pPr>
                      <a:r>
                        <a:rPr lang="en-US" sz="2400" b="1" dirty="0">
                          <a:solidFill>
                            <a:schemeClr val="bg1"/>
                          </a:solidFill>
                          <a:latin typeface="+mn-lt"/>
                          <a:ea typeface="Cambria"/>
                          <a:cs typeface="Times New Roman"/>
                        </a:rPr>
                        <a:t>95% CI</a:t>
                      </a:r>
                    </a:p>
                  </a:txBody>
                  <a:tcPr marL="68580" marR="68580" marT="0" marB="0"/>
                </a:tc>
              </a:tr>
              <a:tr h="829902">
                <a:tc>
                  <a:txBody>
                    <a:bodyPr/>
                    <a:lstStyle/>
                    <a:p>
                      <a:pPr marL="0" marR="0" algn="ctr">
                        <a:lnSpc>
                          <a:spcPct val="100000"/>
                        </a:lnSpc>
                        <a:spcBef>
                          <a:spcPts val="0"/>
                        </a:spcBef>
                        <a:spcAft>
                          <a:spcPts val="0"/>
                        </a:spcAft>
                      </a:pPr>
                      <a:r>
                        <a:rPr lang="en-US" sz="2400" b="1" dirty="0" smtClean="0">
                          <a:solidFill>
                            <a:schemeClr val="bg1"/>
                          </a:solidFill>
                          <a:latin typeface="+mn-lt"/>
                          <a:ea typeface="Cambria"/>
                          <a:cs typeface="Times New Roman"/>
                        </a:rPr>
                        <a:t>HIV+/VL+</a:t>
                      </a:r>
                      <a:endParaRPr lang="en-US" sz="2400" b="1" dirty="0">
                        <a:solidFill>
                          <a:schemeClr val="bg1"/>
                        </a:solidFill>
                        <a:latin typeface="+mn-lt"/>
                        <a:ea typeface="Cambria"/>
                        <a:cs typeface="Times New Roman"/>
                      </a:endParaRPr>
                    </a:p>
                  </a:txBody>
                  <a:tcPr marL="68580" marR="68580" marT="0" marB="0"/>
                </a:tc>
                <a:tc>
                  <a:txBody>
                    <a:bodyPr/>
                    <a:lstStyle/>
                    <a:p>
                      <a:pPr marL="0" marR="0" algn="ctr">
                        <a:lnSpc>
                          <a:spcPct val="100000"/>
                        </a:lnSpc>
                        <a:spcBef>
                          <a:spcPts val="0"/>
                        </a:spcBef>
                        <a:spcAft>
                          <a:spcPts val="0"/>
                        </a:spcAft>
                      </a:pPr>
                      <a:r>
                        <a:rPr lang="en-US" sz="2400" b="1" dirty="0" smtClean="0">
                          <a:solidFill>
                            <a:schemeClr val="bg1"/>
                          </a:solidFill>
                          <a:latin typeface="+mn-lt"/>
                          <a:ea typeface="Cambria"/>
                          <a:cs typeface="Times New Roman"/>
                        </a:rPr>
                        <a:t>0.78</a:t>
                      </a:r>
                      <a:endParaRPr lang="en-US" sz="2400" b="1" dirty="0">
                        <a:solidFill>
                          <a:schemeClr val="bg1"/>
                        </a:solidFill>
                        <a:latin typeface="+mn-lt"/>
                        <a:ea typeface="Cambria"/>
                        <a:cs typeface="Times New Roman"/>
                      </a:endParaRPr>
                    </a:p>
                  </a:txBody>
                  <a:tcPr marL="68580" marR="68580" marT="0" marB="0"/>
                </a:tc>
                <a:tc>
                  <a:txBody>
                    <a:bodyPr/>
                    <a:lstStyle/>
                    <a:p>
                      <a:pPr marL="0" marR="0" algn="ctr">
                        <a:lnSpc>
                          <a:spcPct val="100000"/>
                        </a:lnSpc>
                        <a:spcBef>
                          <a:spcPts val="0"/>
                        </a:spcBef>
                        <a:spcAft>
                          <a:spcPts val="0"/>
                        </a:spcAft>
                      </a:pPr>
                      <a:r>
                        <a:rPr lang="en-US" sz="2400" b="1" dirty="0" smtClean="0">
                          <a:solidFill>
                            <a:schemeClr val="bg1"/>
                          </a:solidFill>
                          <a:latin typeface="+mn-lt"/>
                          <a:ea typeface="Cambria"/>
                          <a:cs typeface="Times New Roman"/>
                        </a:rPr>
                        <a:t>0.68- 0.91</a:t>
                      </a:r>
                      <a:endParaRPr lang="en-US" sz="2400" b="1" dirty="0">
                        <a:solidFill>
                          <a:schemeClr val="bg1"/>
                        </a:solidFill>
                        <a:latin typeface="+mn-lt"/>
                        <a:ea typeface="Cambria"/>
                        <a:cs typeface="Times New Roman"/>
                      </a:endParaRPr>
                    </a:p>
                  </a:txBody>
                  <a:tcPr marL="68580" marR="68580" marT="0" marB="0"/>
                </a:tc>
              </a:tr>
              <a:tr h="911948">
                <a:tc>
                  <a:txBody>
                    <a:bodyPr/>
                    <a:lstStyle/>
                    <a:p>
                      <a:pPr marL="0" marR="0" algn="ctr">
                        <a:lnSpc>
                          <a:spcPct val="100000"/>
                        </a:lnSpc>
                        <a:spcBef>
                          <a:spcPts val="0"/>
                        </a:spcBef>
                        <a:spcAft>
                          <a:spcPts val="0"/>
                        </a:spcAft>
                      </a:pPr>
                      <a:r>
                        <a:rPr lang="en-US" sz="2400" b="1" dirty="0" smtClean="0">
                          <a:solidFill>
                            <a:schemeClr val="bg1"/>
                          </a:solidFill>
                          <a:latin typeface="+mn-lt"/>
                          <a:ea typeface="Cambria"/>
                          <a:cs typeface="Times New Roman"/>
                        </a:rPr>
                        <a:t>HIV+/VL-</a:t>
                      </a:r>
                      <a:endParaRPr lang="en-US" sz="2400" b="1" dirty="0">
                        <a:solidFill>
                          <a:schemeClr val="bg1"/>
                        </a:solidFill>
                        <a:latin typeface="+mn-lt"/>
                        <a:ea typeface="Cambria"/>
                        <a:cs typeface="Times New Roman"/>
                      </a:endParaRPr>
                    </a:p>
                  </a:txBody>
                  <a:tcPr marL="68580" marR="68580" marT="0" marB="0"/>
                </a:tc>
                <a:tc>
                  <a:txBody>
                    <a:bodyPr/>
                    <a:lstStyle/>
                    <a:p>
                      <a:pPr marL="0" marR="0" algn="ctr">
                        <a:lnSpc>
                          <a:spcPct val="100000"/>
                        </a:lnSpc>
                        <a:spcBef>
                          <a:spcPts val="0"/>
                        </a:spcBef>
                        <a:spcAft>
                          <a:spcPts val="0"/>
                        </a:spcAft>
                      </a:pPr>
                      <a:r>
                        <a:rPr lang="en-US" sz="2400" b="1" dirty="0" smtClean="0">
                          <a:solidFill>
                            <a:schemeClr val="bg1"/>
                          </a:solidFill>
                          <a:latin typeface="+mn-lt"/>
                          <a:ea typeface="Cambria"/>
                          <a:cs typeface="Times New Roman"/>
                        </a:rPr>
                        <a:t>0.75</a:t>
                      </a:r>
                      <a:endParaRPr lang="en-US" sz="2400" b="1" dirty="0">
                        <a:solidFill>
                          <a:schemeClr val="bg1"/>
                        </a:solidFill>
                        <a:latin typeface="+mn-lt"/>
                        <a:ea typeface="Cambria"/>
                        <a:cs typeface="Times New Roman"/>
                      </a:endParaRPr>
                    </a:p>
                  </a:txBody>
                  <a:tcPr marL="68580" marR="68580" marT="0" marB="0"/>
                </a:tc>
                <a:tc>
                  <a:txBody>
                    <a:bodyPr/>
                    <a:lstStyle/>
                    <a:p>
                      <a:pPr marL="0" marR="0" algn="ctr">
                        <a:lnSpc>
                          <a:spcPct val="100000"/>
                        </a:lnSpc>
                        <a:spcBef>
                          <a:spcPts val="0"/>
                        </a:spcBef>
                        <a:spcAft>
                          <a:spcPts val="0"/>
                        </a:spcAft>
                      </a:pPr>
                      <a:r>
                        <a:rPr lang="en-US" sz="2400" b="1" dirty="0" smtClean="0">
                          <a:solidFill>
                            <a:schemeClr val="bg1"/>
                          </a:solidFill>
                          <a:latin typeface="+mn-lt"/>
                          <a:ea typeface="Cambria"/>
                          <a:cs typeface="Times New Roman"/>
                        </a:rPr>
                        <a:t>0.65- 0.88</a:t>
                      </a:r>
                      <a:endParaRPr lang="en-US" sz="2400" b="1" dirty="0">
                        <a:solidFill>
                          <a:schemeClr val="bg1"/>
                        </a:solidFill>
                        <a:latin typeface="+mn-lt"/>
                        <a:ea typeface="Cambria"/>
                        <a:cs typeface="Times New Roman"/>
                      </a:endParaRPr>
                    </a:p>
                  </a:txBody>
                  <a:tcPr marL="68580" marR="68580" marT="0" marB="0"/>
                </a:tc>
              </a:tr>
              <a:tr h="829902">
                <a:tc>
                  <a:txBody>
                    <a:bodyPr/>
                    <a:lstStyle/>
                    <a:p>
                      <a:pPr marL="0" marR="0" algn="ctr">
                        <a:lnSpc>
                          <a:spcPct val="100000"/>
                        </a:lnSpc>
                        <a:spcBef>
                          <a:spcPts val="0"/>
                        </a:spcBef>
                        <a:spcAft>
                          <a:spcPts val="0"/>
                        </a:spcAft>
                      </a:pPr>
                      <a:r>
                        <a:rPr lang="en-US" sz="2400" b="0" dirty="0">
                          <a:solidFill>
                            <a:schemeClr val="bg1"/>
                          </a:solidFill>
                          <a:latin typeface="+mn-lt"/>
                          <a:ea typeface="Cambria"/>
                          <a:cs typeface="Times New Roman"/>
                        </a:rPr>
                        <a:t>HIV-</a:t>
                      </a:r>
                    </a:p>
                  </a:txBody>
                  <a:tcPr marL="68580" marR="68580" marT="0" marB="0"/>
                </a:tc>
                <a:tc>
                  <a:txBody>
                    <a:bodyPr/>
                    <a:lstStyle/>
                    <a:p>
                      <a:pPr marL="0" marR="0" algn="ctr">
                        <a:lnSpc>
                          <a:spcPct val="100000"/>
                        </a:lnSpc>
                        <a:spcBef>
                          <a:spcPts val="0"/>
                        </a:spcBef>
                        <a:spcAft>
                          <a:spcPts val="0"/>
                        </a:spcAft>
                      </a:pPr>
                      <a:r>
                        <a:rPr lang="en-US" sz="2400" b="0" dirty="0" smtClean="0">
                          <a:solidFill>
                            <a:schemeClr val="bg1"/>
                          </a:solidFill>
                          <a:latin typeface="+mn-lt"/>
                          <a:ea typeface="Cambria"/>
                          <a:cs typeface="Times New Roman"/>
                        </a:rPr>
                        <a:t>0.82</a:t>
                      </a:r>
                      <a:endParaRPr lang="en-US" sz="2400" b="0" dirty="0">
                        <a:solidFill>
                          <a:schemeClr val="bg1"/>
                        </a:solidFill>
                        <a:latin typeface="+mn-lt"/>
                        <a:ea typeface="Cambria"/>
                        <a:cs typeface="Times New Roman"/>
                      </a:endParaRPr>
                    </a:p>
                  </a:txBody>
                  <a:tcPr marL="68580" marR="68580" marT="0" marB="0"/>
                </a:tc>
                <a:tc>
                  <a:txBody>
                    <a:bodyPr/>
                    <a:lstStyle/>
                    <a:p>
                      <a:pPr marL="0" marR="0" algn="ctr">
                        <a:lnSpc>
                          <a:spcPct val="100000"/>
                        </a:lnSpc>
                        <a:spcBef>
                          <a:spcPts val="0"/>
                        </a:spcBef>
                        <a:spcAft>
                          <a:spcPts val="0"/>
                        </a:spcAft>
                      </a:pPr>
                      <a:r>
                        <a:rPr lang="en-US" sz="2400" b="0" dirty="0" smtClean="0">
                          <a:solidFill>
                            <a:schemeClr val="bg1"/>
                          </a:solidFill>
                          <a:latin typeface="+mn-lt"/>
                          <a:ea typeface="Cambria"/>
                          <a:cs typeface="Times New Roman"/>
                        </a:rPr>
                        <a:t>0.64- 1.05</a:t>
                      </a:r>
                      <a:endParaRPr lang="en-US" sz="2400" b="0" dirty="0">
                        <a:solidFill>
                          <a:schemeClr val="bg1"/>
                        </a:solidFill>
                        <a:latin typeface="+mn-lt"/>
                        <a:ea typeface="Cambria"/>
                        <a:cs typeface="Times New Roman"/>
                      </a:endParaRPr>
                    </a:p>
                  </a:txBody>
                  <a:tcPr marL="68580" marR="68580" marT="0" marB="0"/>
                </a:tc>
              </a:tr>
            </a:tbl>
          </a:graphicData>
        </a:graphic>
      </p:graphicFrame>
      <p:sp>
        <p:nvSpPr>
          <p:cNvPr id="4" name="Slide Number Placeholder 3"/>
          <p:cNvSpPr>
            <a:spLocks noGrp="1"/>
          </p:cNvSpPr>
          <p:nvPr>
            <p:ph type="sldNum" sz="quarter" idx="12"/>
          </p:nvPr>
        </p:nvSpPr>
        <p:spPr>
          <a:xfrm>
            <a:off x="386561" y="5208492"/>
            <a:ext cx="8577964" cy="1122678"/>
          </a:xfrm>
        </p:spPr>
        <p:txBody>
          <a:bodyPr/>
          <a:lstStyle/>
          <a:p>
            <a:endParaRPr lang="en-US" sz="2000" dirty="0"/>
          </a:p>
          <a:p>
            <a:r>
              <a:rPr lang="en-US" sz="2000" b="1" dirty="0"/>
              <a:t>There were no statistically significant effect modifiers. </a:t>
            </a:r>
            <a:endParaRPr lang="en-US" sz="2000" b="1" dirty="0" smtClean="0"/>
          </a:p>
          <a:p>
            <a:r>
              <a:rPr lang="en-US" sz="2000" b="1" dirty="0" smtClean="0"/>
              <a:t>The </a:t>
            </a:r>
            <a:r>
              <a:rPr lang="en-US" sz="2000" b="1" dirty="0"/>
              <a:t>odds of any SA in a 6-month interval for women aged 40-57 declined by 18-25% after menopause. </a:t>
            </a:r>
          </a:p>
        </p:txBody>
      </p:sp>
    </p:spTree>
    <p:extLst>
      <p:ext uri="{BB962C8B-B14F-4D97-AF65-F5344CB8AC3E}">
        <p14:creationId xmlns:p14="http://schemas.microsoft.com/office/powerpoint/2010/main" val="21020215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934720" y="1891862"/>
            <a:ext cx="8209280" cy="4966138"/>
          </a:xfrm>
        </p:spPr>
        <p:txBody>
          <a:bodyPr>
            <a:normAutofit/>
          </a:bodyPr>
          <a:lstStyle/>
          <a:p>
            <a:pPr marL="403225" lvl="1">
              <a:spcBef>
                <a:spcPts val="0"/>
              </a:spcBef>
            </a:pPr>
            <a:r>
              <a:rPr lang="en-US" sz="2400" dirty="0" smtClean="0"/>
              <a:t>Older age was associated with an overall decrease in SA and UAVI  for both HIV-infected and HIV-uninfected women</a:t>
            </a:r>
            <a:endParaRPr lang="en-US" sz="900" dirty="0" smtClean="0"/>
          </a:p>
          <a:p>
            <a:pPr marL="403225" lvl="1">
              <a:spcBef>
                <a:spcPts val="0"/>
              </a:spcBef>
            </a:pPr>
            <a:endParaRPr lang="en-US" sz="1000" dirty="0" smtClean="0"/>
          </a:p>
          <a:p>
            <a:pPr marL="739775" lvl="2">
              <a:spcBef>
                <a:spcPts val="0"/>
              </a:spcBef>
            </a:pPr>
            <a:r>
              <a:rPr lang="en-US" sz="2200" dirty="0" smtClean="0"/>
              <a:t>The decline in SA was independent of HIV status. </a:t>
            </a:r>
          </a:p>
          <a:p>
            <a:pPr marL="403225" lvl="2" indent="0">
              <a:spcBef>
                <a:spcPts val="0"/>
              </a:spcBef>
              <a:buNone/>
            </a:pPr>
            <a:endParaRPr lang="en-US" sz="800" dirty="0" smtClean="0"/>
          </a:p>
          <a:p>
            <a:pPr marL="403225" lvl="2" indent="0">
              <a:spcBef>
                <a:spcPts val="0"/>
              </a:spcBef>
              <a:buNone/>
            </a:pPr>
            <a:endParaRPr lang="en-US" sz="800" dirty="0" smtClean="0"/>
          </a:p>
          <a:p>
            <a:pPr marL="739775" lvl="2">
              <a:spcBef>
                <a:spcPts val="0"/>
              </a:spcBef>
            </a:pPr>
            <a:r>
              <a:rPr lang="en-US" sz="2200" dirty="0" smtClean="0"/>
              <a:t>The  impact of menopause on the decline of SA was significant only among women with HIV. </a:t>
            </a:r>
          </a:p>
          <a:p>
            <a:pPr marL="403225" lvl="2" indent="0">
              <a:spcBef>
                <a:spcPts val="0"/>
              </a:spcBef>
              <a:buNone/>
            </a:pPr>
            <a:endParaRPr lang="en-US" sz="800" dirty="0" smtClean="0"/>
          </a:p>
          <a:p>
            <a:pPr marL="403225" lvl="2" indent="0">
              <a:spcBef>
                <a:spcPts val="0"/>
              </a:spcBef>
              <a:buNone/>
            </a:pPr>
            <a:endParaRPr lang="en-US" sz="800" dirty="0" smtClean="0"/>
          </a:p>
          <a:p>
            <a:pPr lvl="1">
              <a:spcBef>
                <a:spcPts val="0"/>
              </a:spcBef>
            </a:pPr>
            <a:r>
              <a:rPr lang="en-US" dirty="0"/>
              <a:t>HIV-uninfected women maintained higher levels of both SA and UAVI over time than the HIV-infected women. </a:t>
            </a:r>
            <a:endParaRPr lang="en-US" dirty="0" smtClean="0"/>
          </a:p>
          <a:p>
            <a:pPr marL="403225" lvl="1" indent="0">
              <a:spcBef>
                <a:spcPts val="0"/>
              </a:spcBef>
              <a:buNone/>
            </a:pPr>
            <a:endParaRPr lang="en-US" sz="800" dirty="0" smtClean="0"/>
          </a:p>
          <a:p>
            <a:pPr marL="403225" lvl="1" indent="0">
              <a:spcBef>
                <a:spcPts val="0"/>
              </a:spcBef>
              <a:buNone/>
            </a:pPr>
            <a:endParaRPr lang="en-US" sz="800" dirty="0" smtClean="0"/>
          </a:p>
          <a:p>
            <a:pPr lvl="1">
              <a:spcBef>
                <a:spcPts val="0"/>
              </a:spcBef>
            </a:pPr>
            <a:r>
              <a:rPr lang="en-US" dirty="0" smtClean="0"/>
              <a:t>More </a:t>
            </a:r>
            <a:r>
              <a:rPr lang="en-US" dirty="0"/>
              <a:t>than two-thirds of the HIV-infected women in the WIHS were sexually active, and 22-25% engaged in UAVI over 13 years of follow-</a:t>
            </a:r>
            <a:r>
              <a:rPr lang="en-US" dirty="0" smtClean="0"/>
              <a:t>up</a:t>
            </a:r>
          </a:p>
          <a:p>
            <a:pPr marL="739775" lvl="2">
              <a:spcBef>
                <a:spcPts val="0"/>
              </a:spcBef>
            </a:pPr>
            <a:endParaRPr lang="en-US" sz="900" dirty="0"/>
          </a:p>
          <a:p>
            <a:pPr marL="403225" lvl="2" indent="0">
              <a:spcBef>
                <a:spcPts val="0"/>
              </a:spcBef>
              <a:buNone/>
            </a:pPr>
            <a:endParaRPr lang="en-US" sz="800" dirty="0"/>
          </a:p>
          <a:p>
            <a:pPr marL="806450" lvl="2" indent="0">
              <a:buNone/>
            </a:pPr>
            <a:endParaRPr lang="en-US" sz="2600" dirty="0"/>
          </a:p>
          <a:p>
            <a:pPr marL="739775" lvl="2">
              <a:spcBef>
                <a:spcPts val="0"/>
              </a:spcBef>
            </a:pPr>
            <a:endParaRPr lang="en-US" sz="2600" dirty="0" smtClean="0"/>
          </a:p>
          <a:p>
            <a:pPr marL="403225" lvl="2" indent="0">
              <a:spcBef>
                <a:spcPts val="0"/>
              </a:spcBef>
              <a:buNone/>
            </a:pPr>
            <a:endParaRPr lang="en-US" sz="2600" dirty="0" smtClean="0"/>
          </a:p>
          <a:p>
            <a:pPr marL="806450" lvl="2" indent="0">
              <a:buNone/>
            </a:pPr>
            <a:endParaRPr lang="en-US" sz="2600" dirty="0" smtClean="0"/>
          </a:p>
          <a:p>
            <a:endParaRPr lang="en-US" sz="2600" dirty="0" smtClean="0">
              <a:solidFill>
                <a:srgbClr val="FF0000"/>
              </a:solidFill>
            </a:endParaRPr>
          </a:p>
          <a:p>
            <a:pPr>
              <a:buNone/>
            </a:pPr>
            <a:endParaRPr lang="en-US" sz="900" dirty="0" smtClean="0"/>
          </a:p>
          <a:p>
            <a:endParaRPr lang="en-US" dirty="0" smtClean="0"/>
          </a:p>
          <a:p>
            <a:endParaRPr lang="en-US" dirty="0" smtClean="0"/>
          </a:p>
          <a:p>
            <a:endParaRPr lang="en-US" dirty="0" smtClean="0"/>
          </a:p>
          <a:p>
            <a:pPr>
              <a:buNone/>
            </a:pPr>
            <a:endParaRPr lang="en-US" dirty="0" smtClean="0"/>
          </a:p>
          <a:p>
            <a:endParaRPr lang="en-US" dirty="0">
              <a:solidFill>
                <a:srgbClr val="FF0000"/>
              </a:solidFill>
            </a:endParaRPr>
          </a:p>
        </p:txBody>
      </p:sp>
      <p:sp>
        <p:nvSpPr>
          <p:cNvPr id="4" name="Slide Number Placeholder 3"/>
          <p:cNvSpPr>
            <a:spLocks noGrp="1"/>
          </p:cNvSpPr>
          <p:nvPr>
            <p:ph type="sldNum" sz="quarter" idx="12"/>
          </p:nvPr>
        </p:nvSpPr>
        <p:spPr/>
        <p:txBody>
          <a:bodyPr/>
          <a:lstStyle/>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1219199" y="1093076"/>
          <a:ext cx="7296807" cy="528407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219200" y="336884"/>
            <a:ext cx="7924800" cy="954107"/>
          </a:xfrm>
          <a:prstGeom prst="rect">
            <a:avLst/>
          </a:prstGeom>
          <a:noFill/>
        </p:spPr>
        <p:txBody>
          <a:bodyPr wrap="square" rtlCol="0">
            <a:spAutoFit/>
          </a:bodyPr>
          <a:lstStyle/>
          <a:p>
            <a:pPr algn="ctr"/>
            <a:r>
              <a:rPr lang="en-US" sz="2800" b="1" dirty="0" smtClean="0">
                <a:solidFill>
                  <a:srgbClr val="FFFF00"/>
                </a:solidFill>
              </a:rPr>
              <a:t>% of all PLWH in the US by Age Group for 2010</a:t>
            </a:r>
          </a:p>
          <a:p>
            <a:pPr algn="ctr"/>
            <a:r>
              <a:rPr lang="en-US" sz="2800" b="1" dirty="0" smtClean="0">
                <a:solidFill>
                  <a:srgbClr val="FFFF00"/>
                </a:solidFill>
              </a:rPr>
              <a:t>CDC Surveillance Data </a:t>
            </a:r>
            <a:endParaRPr lang="en-US" sz="2800" b="1" dirty="0">
              <a:solidFill>
                <a:srgbClr val="FFFF00"/>
              </a:solidFill>
            </a:endParaRPr>
          </a:p>
        </p:txBody>
      </p:sp>
      <p:sp>
        <p:nvSpPr>
          <p:cNvPr id="2" name="TextBox 1"/>
          <p:cNvSpPr txBox="1"/>
          <p:nvPr/>
        </p:nvSpPr>
        <p:spPr>
          <a:xfrm>
            <a:off x="1781503" y="1671145"/>
            <a:ext cx="4114800" cy="646331"/>
          </a:xfrm>
          <a:prstGeom prst="rect">
            <a:avLst/>
          </a:prstGeom>
          <a:solidFill>
            <a:schemeClr val="bg1"/>
          </a:solidFill>
          <a:ln>
            <a:solidFill>
              <a:schemeClr val="tx1"/>
            </a:solidFill>
          </a:ln>
        </p:spPr>
        <p:txBody>
          <a:bodyPr wrap="square" rtlCol="0">
            <a:spAutoFit/>
          </a:bodyPr>
          <a:lstStyle/>
          <a:p>
            <a:r>
              <a:rPr lang="en-US" b="1" dirty="0" err="1" smtClean="0"/>
              <a:t>Est</a:t>
            </a:r>
            <a:r>
              <a:rPr lang="en-US" b="1" dirty="0" smtClean="0"/>
              <a:t> 2015	54.9 %  (35.20% +19.70 %)</a:t>
            </a:r>
          </a:p>
          <a:p>
            <a:r>
              <a:rPr lang="en-US" b="1" dirty="0" err="1" smtClean="0"/>
              <a:t>Est</a:t>
            </a:r>
            <a:r>
              <a:rPr lang="en-US" b="1" dirty="0" smtClean="0"/>
              <a:t> 2020	70.9 %   (54.9 % + 16.01 %)</a:t>
            </a:r>
            <a:r>
              <a:rPr lang="en-US" dirty="0" smtClean="0"/>
              <a:t>	</a:t>
            </a:r>
            <a:endParaRPr lang="en-US" dirty="0"/>
          </a:p>
        </p:txBody>
      </p:sp>
    </p:spTree>
    <p:extLst>
      <p:ext uri="{BB962C8B-B14F-4D97-AF65-F5344CB8AC3E}">
        <p14:creationId xmlns:p14="http://schemas.microsoft.com/office/powerpoint/2010/main" val="40391341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Study 2</a:t>
            </a:r>
            <a:endParaRPr lang="en-US" sz="5400" dirty="0"/>
          </a:p>
        </p:txBody>
      </p:sp>
      <p:sp>
        <p:nvSpPr>
          <p:cNvPr id="3" name="Content Placeholder 2"/>
          <p:cNvSpPr>
            <a:spLocks noGrp="1"/>
          </p:cNvSpPr>
          <p:nvPr>
            <p:ph idx="1"/>
          </p:nvPr>
        </p:nvSpPr>
        <p:spPr>
          <a:xfrm>
            <a:off x="1251154" y="2000510"/>
            <a:ext cx="7892846" cy="4857490"/>
          </a:xfrm>
        </p:spPr>
        <p:txBody>
          <a:bodyPr>
            <a:normAutofit fontScale="92500"/>
          </a:bodyPr>
          <a:lstStyle/>
          <a:p>
            <a:r>
              <a:rPr lang="en-US" sz="2600" dirty="0" smtClean="0"/>
              <a:t>Prospective study to identify clinical, psychological and interpersonal factors that impact the sexual risk behaviors of older women with and without HIV-1 infection</a:t>
            </a:r>
          </a:p>
          <a:p>
            <a:pPr>
              <a:buNone/>
            </a:pPr>
            <a:r>
              <a:rPr lang="en-US" dirty="0" smtClean="0">
                <a:solidFill>
                  <a:schemeClr val="accent1">
                    <a:lumMod val="60000"/>
                    <a:lumOff val="40000"/>
                  </a:schemeClr>
                </a:solidFill>
              </a:rPr>
              <a:t>Hypotheses: </a:t>
            </a:r>
          </a:p>
          <a:p>
            <a:pPr lvl="1"/>
            <a:r>
              <a:rPr lang="en-US" sz="2400" b="0" i="1" dirty="0" smtClean="0"/>
              <a:t>H1. Among both HIV+ and HIV- women, an increase in age will be associated with a decline in sexual health and an increased burden of sexual dissatisfaction, isolation, and loneliness. </a:t>
            </a:r>
          </a:p>
          <a:p>
            <a:pPr lvl="1">
              <a:buNone/>
            </a:pPr>
            <a:endParaRPr lang="en-US" sz="900" b="0" i="1" dirty="0" smtClean="0"/>
          </a:p>
          <a:p>
            <a:pPr lvl="1"/>
            <a:r>
              <a:rPr lang="en-US" sz="2400" b="0" i="1" dirty="0" smtClean="0"/>
              <a:t>H2. Among older women with HIV, increases in sexual risk behavior will be associated with partnership characteristics, and increased isolation, loneliness, non-disclosure.</a:t>
            </a:r>
            <a:endParaRPr lang="en-US" sz="2400" b="0" dirty="0" smtClean="0"/>
          </a:p>
          <a:p>
            <a:pPr>
              <a:buNone/>
            </a:pPr>
            <a:endParaRPr lang="en-US" dirty="0"/>
          </a:p>
        </p:txBody>
      </p:sp>
      <p:sp>
        <p:nvSpPr>
          <p:cNvPr id="4" name="Slide Number Placeholder 3"/>
          <p:cNvSpPr>
            <a:spLocks noGrp="1"/>
          </p:cNvSpPr>
          <p:nvPr>
            <p:ph type="sldNum" sz="quarter" idx="12"/>
          </p:nvPr>
        </p:nvSpPr>
        <p:spPr/>
        <p:txBody>
          <a:bodyPr/>
          <a:lstStyle/>
          <a:p>
            <a:fld id="{DF402664-7C03-FE49-907C-2AC2CC4B5E29}"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(1) </a:t>
            </a:r>
            <a:endParaRPr lang="en-US" dirty="0"/>
          </a:p>
        </p:txBody>
      </p:sp>
      <p:sp>
        <p:nvSpPr>
          <p:cNvPr id="3" name="Content Placeholder 2"/>
          <p:cNvSpPr>
            <a:spLocks noGrp="1"/>
          </p:cNvSpPr>
          <p:nvPr>
            <p:ph idx="1"/>
          </p:nvPr>
        </p:nvSpPr>
        <p:spPr>
          <a:xfrm>
            <a:off x="1251154" y="2000511"/>
            <a:ext cx="7581901" cy="4600314"/>
          </a:xfrm>
        </p:spPr>
        <p:txBody>
          <a:bodyPr>
            <a:normAutofit/>
          </a:bodyPr>
          <a:lstStyle/>
          <a:p>
            <a:pPr>
              <a:lnSpc>
                <a:spcPct val="120000"/>
              </a:lnSpc>
              <a:spcBef>
                <a:spcPts val="0"/>
              </a:spcBef>
            </a:pPr>
            <a:r>
              <a:rPr lang="en-US" dirty="0" smtClean="0"/>
              <a:t>Administered a  30-item survey to all WIHS participants across all 6 WIHS sites during their regular study visit between April-September, 2012 </a:t>
            </a:r>
          </a:p>
          <a:p>
            <a:pPr>
              <a:lnSpc>
                <a:spcPct val="120000"/>
              </a:lnSpc>
              <a:spcBef>
                <a:spcPts val="0"/>
              </a:spcBef>
            </a:pPr>
            <a:endParaRPr lang="en-US" dirty="0" smtClean="0"/>
          </a:p>
          <a:p>
            <a:pPr>
              <a:lnSpc>
                <a:spcPct val="120000"/>
              </a:lnSpc>
              <a:spcBef>
                <a:spcPts val="0"/>
              </a:spcBef>
            </a:pPr>
            <a:r>
              <a:rPr lang="en-US" dirty="0" smtClean="0"/>
              <a:t>Participants were  stratified by clinical group (HIV+ viral load detectable, HIV+ viral load undetectable and HIV-) and age quartiles (&lt;41;  41-48;  49-54; &gt;54) </a:t>
            </a:r>
          </a:p>
          <a:p>
            <a:pPr marL="0" indent="0">
              <a:lnSpc>
                <a:spcPct val="120000"/>
              </a:lnSpc>
              <a:spcBef>
                <a:spcPts val="0"/>
              </a:spcBef>
              <a:buNone/>
            </a:pPr>
            <a:r>
              <a:rPr lang="en-US" dirty="0" smtClean="0"/>
              <a:t>  </a:t>
            </a:r>
          </a:p>
          <a:p>
            <a:pPr>
              <a:lnSpc>
                <a:spcPct val="120000"/>
              </a:lnSpc>
              <a:spcBef>
                <a:spcPts val="0"/>
              </a:spcBef>
            </a:pPr>
            <a:r>
              <a:rPr lang="en-US" dirty="0" smtClean="0"/>
              <a:t>The prevalence of unprotected anal or vaginal sex was assessed within each clinical and age group. </a:t>
            </a:r>
          </a:p>
          <a:p>
            <a:pPr>
              <a:lnSpc>
                <a:spcPct val="120000"/>
              </a:lnSpc>
              <a:spcBef>
                <a:spcPts val="0"/>
              </a:spcBef>
            </a:pP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(2) </a:t>
            </a:r>
            <a:endParaRPr lang="en-US" dirty="0"/>
          </a:p>
        </p:txBody>
      </p:sp>
      <p:sp>
        <p:nvSpPr>
          <p:cNvPr id="3" name="Content Placeholder 2"/>
          <p:cNvSpPr>
            <a:spLocks noGrp="1"/>
          </p:cNvSpPr>
          <p:nvPr>
            <p:ph idx="1"/>
          </p:nvPr>
        </p:nvSpPr>
        <p:spPr>
          <a:xfrm>
            <a:off x="1251154" y="2000511"/>
            <a:ext cx="7581901" cy="4600314"/>
          </a:xfrm>
        </p:spPr>
        <p:txBody>
          <a:bodyPr>
            <a:normAutofit/>
          </a:bodyPr>
          <a:lstStyle/>
          <a:p>
            <a:pPr>
              <a:lnSpc>
                <a:spcPct val="120000"/>
              </a:lnSpc>
              <a:spcBef>
                <a:spcPts val="0"/>
              </a:spcBef>
            </a:pPr>
            <a:endParaRPr lang="en-US" dirty="0" smtClean="0"/>
          </a:p>
          <a:p>
            <a:pPr>
              <a:lnSpc>
                <a:spcPct val="120000"/>
              </a:lnSpc>
              <a:spcBef>
                <a:spcPts val="0"/>
              </a:spcBef>
            </a:pPr>
            <a:r>
              <a:rPr lang="en-US" dirty="0" smtClean="0"/>
              <a:t>We performed the Mantel-</a:t>
            </a:r>
            <a:r>
              <a:rPr lang="en-US" dirty="0" err="1" smtClean="0"/>
              <a:t>Haenszel</a:t>
            </a:r>
            <a:r>
              <a:rPr lang="en-US" dirty="0" smtClean="0"/>
              <a:t> chi-square test to assess trends in sociodemographic, lifestyle, psychosocial and medical history characteristics across age categories. </a:t>
            </a:r>
          </a:p>
          <a:p>
            <a:pPr>
              <a:lnSpc>
                <a:spcPct val="120000"/>
              </a:lnSpc>
              <a:spcBef>
                <a:spcPts val="0"/>
              </a:spcBef>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Variables </a:t>
            </a:r>
            <a:endParaRPr lang="en-US" dirty="0"/>
          </a:p>
        </p:txBody>
      </p:sp>
      <p:sp>
        <p:nvSpPr>
          <p:cNvPr id="3" name="Content Placeholder 2"/>
          <p:cNvSpPr>
            <a:spLocks noGrp="1"/>
          </p:cNvSpPr>
          <p:nvPr>
            <p:ph idx="1"/>
          </p:nvPr>
        </p:nvSpPr>
        <p:spPr/>
        <p:txBody>
          <a:bodyPr>
            <a:noAutofit/>
          </a:bodyPr>
          <a:lstStyle/>
          <a:p>
            <a:pPr>
              <a:lnSpc>
                <a:spcPct val="120000"/>
              </a:lnSpc>
              <a:spcBef>
                <a:spcPts val="0"/>
              </a:spcBef>
              <a:buNone/>
            </a:pPr>
            <a:r>
              <a:rPr lang="en-US" sz="2200" dirty="0" smtClean="0">
                <a:solidFill>
                  <a:schemeClr val="accent1">
                    <a:lumMod val="60000"/>
                    <a:lumOff val="40000"/>
                  </a:schemeClr>
                </a:solidFill>
                <a:effectLst/>
              </a:rPr>
              <a:t>       </a:t>
            </a:r>
            <a:endParaRPr lang="en-US" sz="2200" dirty="0" smtClean="0">
              <a:effectLst/>
            </a:endParaRPr>
          </a:p>
        </p:txBody>
      </p:sp>
      <p:sp>
        <p:nvSpPr>
          <p:cNvPr id="4" name="Slide Number Placeholder 3"/>
          <p:cNvSpPr>
            <a:spLocks noGrp="1"/>
          </p:cNvSpPr>
          <p:nvPr>
            <p:ph type="sldNum" sz="quarter" idx="12"/>
          </p:nvPr>
        </p:nvSpPr>
        <p:spPr/>
        <p:txBody>
          <a:bodyPr/>
          <a:lstStyle/>
          <a:p>
            <a:endParaRPr lang="en-US" dirty="0"/>
          </a:p>
        </p:txBody>
      </p:sp>
      <p:sp>
        <p:nvSpPr>
          <p:cNvPr id="5" name="Content Placeholder 4"/>
          <p:cNvSpPr>
            <a:spLocks noGrp="1"/>
          </p:cNvSpPr>
          <p:nvPr>
            <p:ph sz="half" idx="4294967295"/>
          </p:nvPr>
        </p:nvSpPr>
        <p:spPr>
          <a:xfrm>
            <a:off x="1100667" y="1879600"/>
            <a:ext cx="7162801" cy="4978400"/>
          </a:xfrm>
        </p:spPr>
        <p:txBody>
          <a:bodyPr>
            <a:normAutofit fontScale="40000" lnSpcReduction="20000"/>
          </a:bodyPr>
          <a:lstStyle/>
          <a:p>
            <a:pPr lvl="1">
              <a:lnSpc>
                <a:spcPct val="120000"/>
              </a:lnSpc>
              <a:spcBef>
                <a:spcPts val="0"/>
              </a:spcBef>
            </a:pPr>
            <a:r>
              <a:rPr lang="en-US" sz="6000" dirty="0" smtClean="0">
                <a:effectLst/>
              </a:rPr>
              <a:t>Duke Social Support </a:t>
            </a:r>
            <a:r>
              <a:rPr lang="en-US" sz="5100" dirty="0" smtClean="0"/>
              <a:t>(</a:t>
            </a:r>
            <a:r>
              <a:rPr lang="en-US" sz="5100" dirty="0" err="1"/>
              <a:t>Berkman</a:t>
            </a:r>
            <a:r>
              <a:rPr lang="en-US" sz="5100" dirty="0"/>
              <a:t> et al, 2003</a:t>
            </a:r>
            <a:r>
              <a:rPr lang="en-US" sz="5100" dirty="0" smtClean="0"/>
              <a:t>)</a:t>
            </a:r>
          </a:p>
          <a:p>
            <a:pPr lvl="2">
              <a:lnSpc>
                <a:spcPct val="120000"/>
              </a:lnSpc>
              <a:spcBef>
                <a:spcPts val="0"/>
              </a:spcBef>
            </a:pPr>
            <a:r>
              <a:rPr lang="en-US" sz="4200" b="0" dirty="0" smtClean="0"/>
              <a:t>3 levels (Overall, Relative and Friend); cutoff scores = &lt;12 indicated at risk of social isolation; &lt;6 indicated low Relative and Friend support </a:t>
            </a:r>
          </a:p>
          <a:p>
            <a:pPr lvl="1">
              <a:lnSpc>
                <a:spcPct val="120000"/>
              </a:lnSpc>
              <a:spcBef>
                <a:spcPts val="0"/>
              </a:spcBef>
            </a:pPr>
            <a:endParaRPr lang="en-US" sz="2000" dirty="0" smtClean="0">
              <a:effectLst/>
            </a:endParaRPr>
          </a:p>
          <a:p>
            <a:pPr lvl="1">
              <a:lnSpc>
                <a:spcPct val="120000"/>
              </a:lnSpc>
              <a:spcBef>
                <a:spcPts val="0"/>
              </a:spcBef>
            </a:pPr>
            <a:r>
              <a:rPr lang="en-US" sz="6000" dirty="0" smtClean="0">
                <a:effectLst/>
              </a:rPr>
              <a:t>UCLA 3-item Loneliness scale </a:t>
            </a:r>
            <a:r>
              <a:rPr lang="en-US" sz="5100" dirty="0" smtClean="0"/>
              <a:t>(</a:t>
            </a:r>
            <a:r>
              <a:rPr lang="en-US" sz="5100" dirty="0"/>
              <a:t>Hughes et al, 2004</a:t>
            </a:r>
            <a:r>
              <a:rPr lang="en-US" sz="5100" dirty="0" smtClean="0"/>
              <a:t>)</a:t>
            </a:r>
          </a:p>
          <a:p>
            <a:pPr lvl="2">
              <a:lnSpc>
                <a:spcPct val="120000"/>
              </a:lnSpc>
              <a:spcBef>
                <a:spcPts val="0"/>
              </a:spcBef>
            </a:pPr>
            <a:r>
              <a:rPr lang="en-US" sz="4200" b="0" dirty="0" smtClean="0"/>
              <a:t>Range: 3-9; high score indicated risk for loneliness  </a:t>
            </a:r>
          </a:p>
          <a:p>
            <a:pPr marL="403225" lvl="1" indent="0">
              <a:lnSpc>
                <a:spcPct val="120000"/>
              </a:lnSpc>
              <a:spcBef>
                <a:spcPts val="0"/>
              </a:spcBef>
              <a:buNone/>
            </a:pPr>
            <a:endParaRPr lang="en-US" sz="2000" dirty="0" smtClean="0">
              <a:effectLst/>
            </a:endParaRPr>
          </a:p>
          <a:p>
            <a:pPr lvl="1">
              <a:lnSpc>
                <a:spcPct val="120000"/>
              </a:lnSpc>
              <a:spcBef>
                <a:spcPts val="0"/>
              </a:spcBef>
            </a:pPr>
            <a:r>
              <a:rPr lang="en-US" sz="6000" dirty="0" smtClean="0">
                <a:effectLst/>
              </a:rPr>
              <a:t>Brief Disclosure </a:t>
            </a:r>
            <a:r>
              <a:rPr lang="en-US" sz="6000" dirty="0">
                <a:effectLst/>
              </a:rPr>
              <a:t>S</a:t>
            </a:r>
            <a:r>
              <a:rPr lang="en-US" sz="6000" dirty="0" smtClean="0">
                <a:effectLst/>
              </a:rPr>
              <a:t>elf-Efficacy </a:t>
            </a:r>
            <a:r>
              <a:rPr lang="en-US" sz="6000" dirty="0">
                <a:effectLst/>
              </a:rPr>
              <a:t>S</a:t>
            </a:r>
            <a:r>
              <a:rPr lang="en-US" sz="6000" dirty="0" smtClean="0">
                <a:effectLst/>
              </a:rPr>
              <a:t>cale </a:t>
            </a:r>
            <a:r>
              <a:rPr lang="en-US" sz="4200" dirty="0"/>
              <a:t>(</a:t>
            </a:r>
            <a:r>
              <a:rPr lang="en-US" sz="4200" dirty="0" err="1"/>
              <a:t>Kalichman</a:t>
            </a:r>
            <a:r>
              <a:rPr lang="en-US" sz="4200" dirty="0"/>
              <a:t> et al, 2005</a:t>
            </a:r>
            <a:r>
              <a:rPr lang="en-US" sz="4200" dirty="0" smtClean="0"/>
              <a:t>)</a:t>
            </a:r>
          </a:p>
          <a:p>
            <a:pPr lvl="2">
              <a:lnSpc>
                <a:spcPct val="120000"/>
              </a:lnSpc>
              <a:spcBef>
                <a:spcPts val="0"/>
              </a:spcBef>
            </a:pPr>
            <a:r>
              <a:rPr lang="en-US" sz="4200" b="0" dirty="0" smtClean="0"/>
              <a:t>Sub-scale administered with safer sex scale; range 5-20; higher score indicates high disclosure self-efficacy</a:t>
            </a:r>
          </a:p>
          <a:p>
            <a:pPr marL="806450" lvl="2" indent="0">
              <a:lnSpc>
                <a:spcPct val="120000"/>
              </a:lnSpc>
              <a:spcBef>
                <a:spcPts val="0"/>
              </a:spcBef>
              <a:buNone/>
            </a:pPr>
            <a:endParaRPr lang="en-US" dirty="0" smtClean="0"/>
          </a:p>
          <a:p>
            <a:pPr lvl="1">
              <a:lnSpc>
                <a:spcPct val="120000"/>
              </a:lnSpc>
              <a:spcBef>
                <a:spcPts val="0"/>
              </a:spcBef>
            </a:pPr>
            <a:r>
              <a:rPr lang="en-US" sz="6000" dirty="0" smtClean="0">
                <a:effectLst/>
              </a:rPr>
              <a:t>Partner characteristics </a:t>
            </a:r>
          </a:p>
          <a:p>
            <a:pPr lvl="2">
              <a:lnSpc>
                <a:spcPct val="120000"/>
              </a:lnSpc>
              <a:spcBef>
                <a:spcPts val="0"/>
              </a:spcBef>
            </a:pPr>
            <a:r>
              <a:rPr lang="en-US" sz="4100" b="0" dirty="0" smtClean="0">
                <a:effectLst/>
              </a:rPr>
              <a:t>Type of partnership, partner’s relative age, partners age, sexual satisfaction, sexual function, </a:t>
            </a:r>
            <a:r>
              <a:rPr lang="en-US" sz="4100" b="0" dirty="0"/>
              <a:t>selected items NCHAP survey </a:t>
            </a:r>
            <a:endParaRPr lang="en-US" sz="4100" b="0" dirty="0" smtClean="0"/>
          </a:p>
          <a:p>
            <a:pPr lvl="2">
              <a:lnSpc>
                <a:spcPct val="120000"/>
              </a:lnSpc>
              <a:spcBef>
                <a:spcPts val="0"/>
              </a:spcBef>
            </a:pPr>
            <a:endParaRPr lang="en-US" b="0" dirty="0" smtClean="0"/>
          </a:p>
          <a:p>
            <a:pPr lvl="1">
              <a:lnSpc>
                <a:spcPct val="120000"/>
              </a:lnSpc>
              <a:spcBef>
                <a:spcPts val="0"/>
              </a:spcBef>
            </a:pPr>
            <a:r>
              <a:rPr lang="en-US" sz="6000" b="0" dirty="0" smtClean="0">
                <a:effectLst/>
              </a:rPr>
              <a:t>VACS index  </a:t>
            </a:r>
            <a:r>
              <a:rPr lang="en-US" sz="5000" b="0" dirty="0" smtClean="0">
                <a:effectLst/>
              </a:rPr>
              <a:t>(Justice et al, 2011)</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88532" y="107577"/>
            <a:ext cx="7450667" cy="1111623"/>
          </a:xfrm>
        </p:spPr>
        <p:txBody>
          <a:bodyPr/>
          <a:lstStyle/>
          <a:p>
            <a:pPr>
              <a:lnSpc>
                <a:spcPct val="80000"/>
              </a:lnSpc>
            </a:pPr>
            <a:r>
              <a:rPr lang="en-US" sz="4400" dirty="0" smtClean="0"/>
              <a:t>Cross-sectional survey sample</a:t>
            </a:r>
            <a:endParaRPr lang="en-US" sz="4400" dirty="0"/>
          </a:p>
        </p:txBody>
      </p:sp>
      <p:sp>
        <p:nvSpPr>
          <p:cNvPr id="12" name="Text Placeholder 11"/>
          <p:cNvSpPr>
            <a:spLocks noGrp="1"/>
          </p:cNvSpPr>
          <p:nvPr>
            <p:ph type="body" idx="1"/>
          </p:nvPr>
        </p:nvSpPr>
        <p:spPr>
          <a:xfrm>
            <a:off x="1337732" y="1554480"/>
            <a:ext cx="4072467" cy="441960"/>
          </a:xfrm>
        </p:spPr>
        <p:txBody>
          <a:bodyPr>
            <a:noAutofit/>
          </a:bodyPr>
          <a:lstStyle/>
          <a:p>
            <a:pPr algn="l"/>
            <a:r>
              <a:rPr lang="en-US" dirty="0" smtClean="0"/>
              <a:t>By age: </a:t>
            </a:r>
          </a:p>
          <a:p>
            <a:pPr algn="l"/>
            <a:r>
              <a:rPr lang="en-US" dirty="0" smtClean="0"/>
              <a:t>all women across all 6 sites</a:t>
            </a:r>
            <a:endParaRPr lang="en-US" dirty="0"/>
          </a:p>
        </p:txBody>
      </p:sp>
      <p:graphicFrame>
        <p:nvGraphicFramePr>
          <p:cNvPr id="16" name="Content Placeholder 15"/>
          <p:cNvGraphicFramePr>
            <a:graphicFrameLocks noGrp="1"/>
          </p:cNvGraphicFramePr>
          <p:nvPr>
            <p:ph sz="half" idx="2"/>
            <p:extLst>
              <p:ext uri="{D42A27DB-BD31-4B8C-83A1-F6EECF244321}">
                <p14:modId xmlns:p14="http://schemas.microsoft.com/office/powerpoint/2010/main" val="3730734615"/>
              </p:ext>
            </p:extLst>
          </p:nvPr>
        </p:nvGraphicFramePr>
        <p:xfrm>
          <a:off x="944880" y="2072640"/>
          <a:ext cx="4434839" cy="4541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 Placeholder 13"/>
          <p:cNvSpPr>
            <a:spLocks noGrp="1"/>
          </p:cNvSpPr>
          <p:nvPr>
            <p:ph type="body" sz="quarter" idx="3"/>
          </p:nvPr>
        </p:nvSpPr>
        <p:spPr>
          <a:xfrm>
            <a:off x="4995333" y="1422400"/>
            <a:ext cx="3843867" cy="574040"/>
          </a:xfrm>
        </p:spPr>
        <p:txBody>
          <a:bodyPr>
            <a:noAutofit/>
          </a:bodyPr>
          <a:lstStyle/>
          <a:p>
            <a:r>
              <a:rPr lang="en-US" dirty="0" smtClean="0"/>
              <a:t>Women 50+ by clinical group</a:t>
            </a:r>
          </a:p>
        </p:txBody>
      </p:sp>
      <p:graphicFrame>
        <p:nvGraphicFramePr>
          <p:cNvPr id="17" name="Content Placeholder 16"/>
          <p:cNvGraphicFramePr>
            <a:graphicFrameLocks noGrp="1"/>
          </p:cNvGraphicFramePr>
          <p:nvPr>
            <p:ph sz="quarter" idx="4"/>
            <p:extLst>
              <p:ext uri="{D42A27DB-BD31-4B8C-83A1-F6EECF244321}">
                <p14:modId xmlns:p14="http://schemas.microsoft.com/office/powerpoint/2010/main" val="4098329967"/>
              </p:ext>
            </p:extLst>
          </p:nvPr>
        </p:nvGraphicFramePr>
        <p:xfrm>
          <a:off x="5120640" y="2087880"/>
          <a:ext cx="3825239" cy="4495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Slide Number Placeholder 4"/>
          <p:cNvSpPr>
            <a:spLocks noGrp="1"/>
          </p:cNvSpPr>
          <p:nvPr>
            <p:ph type="sldNum" sz="quarter" idx="12"/>
          </p:nvPr>
        </p:nvSpPr>
        <p:spPr/>
        <p:txBody>
          <a:bodyPr/>
          <a:lstStyle/>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dirty="0" smtClean="0"/>
              <a:t>Demographic characteristics of all women across age groups</a:t>
            </a:r>
            <a:endParaRPr lang="en-US" sz="4000" dirty="0"/>
          </a:p>
        </p:txBody>
      </p:sp>
      <p:graphicFrame>
        <p:nvGraphicFramePr>
          <p:cNvPr id="8" name="Content Placeholder 7"/>
          <p:cNvGraphicFramePr>
            <a:graphicFrameLocks noGrp="1"/>
          </p:cNvGraphicFramePr>
          <p:nvPr>
            <p:ph idx="1"/>
          </p:nvPr>
        </p:nvGraphicFramePr>
        <p:xfrm>
          <a:off x="1234072" y="1660644"/>
          <a:ext cx="7661956" cy="4771152"/>
        </p:xfrm>
        <a:graphic>
          <a:graphicData uri="http://schemas.openxmlformats.org/drawingml/2006/table">
            <a:tbl>
              <a:tblPr firstRow="1" bandRow="1">
                <a:tableStyleId>{5C22544A-7EE6-4342-B048-85BDC9FD1C3A}</a:tableStyleId>
              </a:tblPr>
              <a:tblGrid>
                <a:gridCol w="1222910"/>
                <a:gridCol w="2067288"/>
                <a:gridCol w="883260"/>
                <a:gridCol w="945783"/>
                <a:gridCol w="885734"/>
                <a:gridCol w="855710"/>
                <a:gridCol w="801271"/>
              </a:tblGrid>
              <a:tr h="695975">
                <a:tc>
                  <a:txBody>
                    <a:bodyPr/>
                    <a:lstStyle/>
                    <a:p>
                      <a:pPr>
                        <a:lnSpc>
                          <a:spcPct val="100000"/>
                        </a:lnSpc>
                      </a:pPr>
                      <a:endParaRPr lang="en-US" sz="1800" b="1" dirty="0">
                        <a:solidFill>
                          <a:schemeClr val="bg1"/>
                        </a:solidFill>
                        <a:latin typeface="+mn-lt"/>
                      </a:endParaRPr>
                    </a:p>
                  </a:txBody>
                  <a:tcPr/>
                </a:tc>
                <a:tc>
                  <a:txBody>
                    <a:bodyPr/>
                    <a:lstStyle/>
                    <a:p>
                      <a:pPr algn="ctr">
                        <a:lnSpc>
                          <a:spcPct val="100000"/>
                        </a:lnSpc>
                      </a:pPr>
                      <a:endParaRPr lang="en-US" sz="1800" b="1" i="1" dirty="0">
                        <a:solidFill>
                          <a:schemeClr val="bg1"/>
                        </a:solidFill>
                        <a:latin typeface="+mn-lt"/>
                      </a:endParaRPr>
                    </a:p>
                  </a:txBody>
                  <a:tcPr/>
                </a:tc>
                <a:tc>
                  <a:txBody>
                    <a:bodyPr/>
                    <a:lstStyle/>
                    <a:p>
                      <a:pPr marL="0" marR="0" algn="ctr">
                        <a:lnSpc>
                          <a:spcPct val="100000"/>
                        </a:lnSpc>
                        <a:spcBef>
                          <a:spcPts val="0"/>
                        </a:spcBef>
                        <a:spcAft>
                          <a:spcPts val="0"/>
                        </a:spcAft>
                      </a:pPr>
                      <a:r>
                        <a:rPr lang="en-US" sz="2000" dirty="0">
                          <a:latin typeface="+mn-lt"/>
                          <a:ea typeface="Calibri"/>
                          <a:cs typeface="Times New Roman"/>
                        </a:rPr>
                        <a:t>≤</a:t>
                      </a:r>
                      <a:r>
                        <a:rPr lang="en-US" sz="2000" dirty="0" smtClean="0">
                          <a:latin typeface="+mn-lt"/>
                          <a:ea typeface="Calibri"/>
                          <a:cs typeface="Times New Roman"/>
                        </a:rPr>
                        <a:t>40</a:t>
                      </a:r>
                    </a:p>
                    <a:p>
                      <a:pPr marL="0" marR="0" algn="ctr">
                        <a:lnSpc>
                          <a:spcPct val="100000"/>
                        </a:lnSpc>
                        <a:spcBef>
                          <a:spcPts val="0"/>
                        </a:spcBef>
                        <a:spcAft>
                          <a:spcPts val="0"/>
                        </a:spcAft>
                      </a:pPr>
                      <a:r>
                        <a:rPr lang="en-US" sz="1600" dirty="0" smtClean="0">
                          <a:latin typeface="+mn-lt"/>
                          <a:ea typeface="Calibri"/>
                          <a:cs typeface="Times New Roman"/>
                        </a:rPr>
                        <a:t>(N=505)</a:t>
                      </a:r>
                      <a:endParaRPr lang="en-US" sz="1600" dirty="0">
                        <a:latin typeface="+mn-lt"/>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2000" dirty="0">
                          <a:latin typeface="+mn-lt"/>
                          <a:ea typeface="Calibri"/>
                          <a:cs typeface="Times New Roman"/>
                        </a:rPr>
                        <a:t>41-&lt;</a:t>
                      </a:r>
                      <a:r>
                        <a:rPr lang="en-US" sz="2000" dirty="0" smtClean="0">
                          <a:latin typeface="+mn-lt"/>
                          <a:ea typeface="Calibri"/>
                          <a:cs typeface="Times New Roman"/>
                        </a:rPr>
                        <a:t>48</a:t>
                      </a:r>
                    </a:p>
                    <a:p>
                      <a:pPr marL="0" marR="0" algn="ctr">
                        <a:lnSpc>
                          <a:spcPct val="100000"/>
                        </a:lnSpc>
                        <a:spcBef>
                          <a:spcPts val="0"/>
                        </a:spcBef>
                        <a:spcAft>
                          <a:spcPts val="0"/>
                        </a:spcAft>
                      </a:pPr>
                      <a:r>
                        <a:rPr lang="en-US" sz="1600" dirty="0" smtClean="0">
                          <a:latin typeface="+mn-lt"/>
                          <a:ea typeface="Calibri"/>
                          <a:cs typeface="Times New Roman"/>
                        </a:rPr>
                        <a:t>(N=554)</a:t>
                      </a:r>
                      <a:endParaRPr lang="en-US" sz="1600" dirty="0">
                        <a:latin typeface="+mn-lt"/>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2000" dirty="0">
                          <a:latin typeface="+mn-lt"/>
                          <a:ea typeface="Calibri"/>
                          <a:cs typeface="Times New Roman"/>
                        </a:rPr>
                        <a:t>48-&lt;</a:t>
                      </a:r>
                      <a:r>
                        <a:rPr lang="en-US" sz="2000" dirty="0" smtClean="0">
                          <a:latin typeface="+mn-lt"/>
                          <a:ea typeface="Calibri"/>
                          <a:cs typeface="Times New Roman"/>
                        </a:rPr>
                        <a:t>54</a:t>
                      </a:r>
                    </a:p>
                    <a:p>
                      <a:pPr marL="0" marR="0" algn="ctr">
                        <a:lnSpc>
                          <a:spcPct val="100000"/>
                        </a:lnSpc>
                        <a:spcBef>
                          <a:spcPts val="0"/>
                        </a:spcBef>
                        <a:spcAft>
                          <a:spcPts val="0"/>
                        </a:spcAft>
                      </a:pPr>
                      <a:r>
                        <a:rPr lang="en-US" sz="1600" dirty="0" smtClean="0">
                          <a:latin typeface="+mn-lt"/>
                          <a:ea typeface="Calibri"/>
                          <a:cs typeface="Times New Roman"/>
                        </a:rPr>
                        <a:t>(N=504)</a:t>
                      </a:r>
                      <a:endParaRPr lang="en-US" sz="1600" dirty="0">
                        <a:latin typeface="+mn-lt"/>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2000" dirty="0">
                          <a:latin typeface="+mn-lt"/>
                          <a:ea typeface="Calibri"/>
                          <a:cs typeface="Times New Roman"/>
                        </a:rPr>
                        <a:t>≥</a:t>
                      </a:r>
                      <a:r>
                        <a:rPr lang="en-US" sz="2000" dirty="0" smtClean="0">
                          <a:latin typeface="+mn-lt"/>
                          <a:ea typeface="Calibri"/>
                          <a:cs typeface="Times New Roman"/>
                        </a:rPr>
                        <a:t>54</a:t>
                      </a:r>
                    </a:p>
                    <a:p>
                      <a:pPr marL="0" marR="0" algn="ctr">
                        <a:lnSpc>
                          <a:spcPct val="100000"/>
                        </a:lnSpc>
                        <a:spcBef>
                          <a:spcPts val="0"/>
                        </a:spcBef>
                        <a:spcAft>
                          <a:spcPts val="0"/>
                        </a:spcAft>
                      </a:pPr>
                      <a:r>
                        <a:rPr lang="en-US" sz="1600" dirty="0" smtClean="0">
                          <a:latin typeface="+mn-lt"/>
                          <a:ea typeface="Calibri"/>
                          <a:cs typeface="Times New Roman"/>
                        </a:rPr>
                        <a:t>(N=510)</a:t>
                      </a:r>
                      <a:endParaRPr lang="en-US" sz="1600" dirty="0">
                        <a:latin typeface="+mn-lt"/>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800" dirty="0" smtClean="0">
                          <a:latin typeface="+mn-lt"/>
                          <a:ea typeface="Calibri"/>
                          <a:cs typeface="Times New Roman"/>
                        </a:rPr>
                        <a:t>P-value</a:t>
                      </a:r>
                      <a:endParaRPr lang="en-US" sz="1800" dirty="0">
                        <a:latin typeface="+mn-lt"/>
                        <a:ea typeface="Calibri"/>
                        <a:cs typeface="Times New Roman"/>
                      </a:endParaRPr>
                    </a:p>
                  </a:txBody>
                  <a:tcPr marL="68580" marR="68580" marT="0" marB="0"/>
                </a:tc>
              </a:tr>
              <a:tr h="356080">
                <a:tc>
                  <a:txBody>
                    <a:bodyPr/>
                    <a:lstStyle/>
                    <a:p>
                      <a:pPr>
                        <a:lnSpc>
                          <a:spcPct val="100000"/>
                        </a:lnSpc>
                      </a:pPr>
                      <a:r>
                        <a:rPr lang="en-US" sz="1600" b="1" dirty="0" smtClean="0">
                          <a:solidFill>
                            <a:schemeClr val="bg1"/>
                          </a:solidFill>
                          <a:latin typeface="+mn-lt"/>
                        </a:rPr>
                        <a:t>Age </a:t>
                      </a:r>
                      <a:endParaRPr lang="en-US" sz="1600" b="1" dirty="0">
                        <a:solidFill>
                          <a:schemeClr val="bg1"/>
                        </a:solidFill>
                        <a:latin typeface="+mn-lt"/>
                      </a:endParaRPr>
                    </a:p>
                  </a:txBody>
                  <a:tcPr/>
                </a:tc>
                <a:tc>
                  <a:txBody>
                    <a:bodyPr/>
                    <a:lstStyle/>
                    <a:p>
                      <a:pPr algn="ctr">
                        <a:lnSpc>
                          <a:spcPct val="100000"/>
                        </a:lnSpc>
                      </a:pPr>
                      <a:r>
                        <a:rPr lang="en-US" sz="1600" b="0" i="1" dirty="0" smtClean="0">
                          <a:solidFill>
                            <a:schemeClr val="bg1"/>
                          </a:solidFill>
                          <a:latin typeface="+mn-lt"/>
                        </a:rPr>
                        <a:t>Median</a:t>
                      </a:r>
                      <a:endParaRPr lang="en-US" sz="1600" b="0" i="1" dirty="0">
                        <a:solidFill>
                          <a:schemeClr val="bg1"/>
                        </a:solidFill>
                        <a:latin typeface="+mn-lt"/>
                      </a:endParaRPr>
                    </a:p>
                  </a:txBody>
                  <a:tcPr/>
                </a:tc>
                <a:tc>
                  <a:txBody>
                    <a:bodyPr/>
                    <a:lstStyle/>
                    <a:p>
                      <a:pPr marL="0" marR="0" algn="ctr">
                        <a:lnSpc>
                          <a:spcPct val="100000"/>
                        </a:lnSpc>
                        <a:spcBef>
                          <a:spcPts val="0"/>
                        </a:spcBef>
                        <a:spcAft>
                          <a:spcPts val="0"/>
                        </a:spcAft>
                      </a:pPr>
                      <a:r>
                        <a:rPr lang="en-US" sz="1800" b="0" dirty="0">
                          <a:solidFill>
                            <a:schemeClr val="bg1"/>
                          </a:solidFill>
                          <a:latin typeface="+mn-lt"/>
                          <a:ea typeface="Calibri"/>
                          <a:cs typeface="Times New Roman"/>
                        </a:rPr>
                        <a:t>36</a:t>
                      </a:r>
                    </a:p>
                  </a:txBody>
                  <a:tcPr marL="68580" marR="68580" marT="0" marB="0"/>
                </a:tc>
                <a:tc>
                  <a:txBody>
                    <a:bodyPr/>
                    <a:lstStyle/>
                    <a:p>
                      <a:pPr marL="0" marR="0" algn="ctr">
                        <a:lnSpc>
                          <a:spcPct val="100000"/>
                        </a:lnSpc>
                        <a:spcBef>
                          <a:spcPts val="0"/>
                        </a:spcBef>
                        <a:spcAft>
                          <a:spcPts val="0"/>
                        </a:spcAft>
                      </a:pPr>
                      <a:r>
                        <a:rPr lang="en-US" sz="1800" b="0" dirty="0">
                          <a:solidFill>
                            <a:schemeClr val="bg1"/>
                          </a:solidFill>
                          <a:latin typeface="+mn-lt"/>
                          <a:ea typeface="Calibri"/>
                          <a:cs typeface="Times New Roman"/>
                        </a:rPr>
                        <a:t>45</a:t>
                      </a:r>
                    </a:p>
                  </a:txBody>
                  <a:tcPr marL="68580" marR="68580" marT="0" marB="0"/>
                </a:tc>
                <a:tc>
                  <a:txBody>
                    <a:bodyPr/>
                    <a:lstStyle/>
                    <a:p>
                      <a:pPr marL="0" marR="0" algn="ctr">
                        <a:lnSpc>
                          <a:spcPct val="100000"/>
                        </a:lnSpc>
                        <a:spcBef>
                          <a:spcPts val="0"/>
                        </a:spcBef>
                        <a:spcAft>
                          <a:spcPts val="0"/>
                        </a:spcAft>
                      </a:pPr>
                      <a:r>
                        <a:rPr lang="en-US" sz="1800" b="0" dirty="0">
                          <a:solidFill>
                            <a:schemeClr val="bg1"/>
                          </a:solidFill>
                          <a:latin typeface="+mn-lt"/>
                          <a:ea typeface="Calibri"/>
                          <a:cs typeface="Times New Roman"/>
                        </a:rPr>
                        <a:t>51</a:t>
                      </a:r>
                    </a:p>
                  </a:txBody>
                  <a:tcPr marL="68580" marR="68580" marT="0" marB="0"/>
                </a:tc>
                <a:tc>
                  <a:txBody>
                    <a:bodyPr/>
                    <a:lstStyle/>
                    <a:p>
                      <a:pPr marL="0" marR="0" algn="ctr">
                        <a:lnSpc>
                          <a:spcPct val="100000"/>
                        </a:lnSpc>
                        <a:spcBef>
                          <a:spcPts val="0"/>
                        </a:spcBef>
                        <a:spcAft>
                          <a:spcPts val="0"/>
                        </a:spcAft>
                      </a:pPr>
                      <a:r>
                        <a:rPr lang="en-US" sz="1800" b="0" dirty="0">
                          <a:solidFill>
                            <a:schemeClr val="bg1"/>
                          </a:solidFill>
                          <a:latin typeface="+mn-lt"/>
                          <a:ea typeface="Calibri"/>
                          <a:cs typeface="Times New Roman"/>
                        </a:rPr>
                        <a:t>58</a:t>
                      </a: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bg1"/>
                          </a:solidFill>
                          <a:latin typeface="+mn-lt"/>
                          <a:ea typeface="Calibri"/>
                          <a:cs typeface="Times New Roman"/>
                        </a:rPr>
                        <a:t>&lt;.0001</a:t>
                      </a:r>
                    </a:p>
                  </a:txBody>
                  <a:tcPr marL="68580" marR="68580" marT="0" marB="0"/>
                </a:tc>
              </a:tr>
              <a:tr h="874015">
                <a:tc>
                  <a:txBody>
                    <a:bodyPr/>
                    <a:lstStyle/>
                    <a:p>
                      <a:pPr marL="0" marR="0">
                        <a:lnSpc>
                          <a:spcPct val="100000"/>
                        </a:lnSpc>
                        <a:spcBef>
                          <a:spcPts val="0"/>
                        </a:spcBef>
                        <a:spcAft>
                          <a:spcPts val="0"/>
                        </a:spcAft>
                      </a:pPr>
                      <a:r>
                        <a:rPr lang="en-US" sz="1600" dirty="0">
                          <a:solidFill>
                            <a:schemeClr val="bg1"/>
                          </a:solidFill>
                          <a:latin typeface="+mn-lt"/>
                          <a:ea typeface="Calibri"/>
                          <a:cs typeface="Times New Roman"/>
                        </a:rPr>
                        <a:t>Marital status </a:t>
                      </a:r>
                    </a:p>
                  </a:txBody>
                  <a:tcPr marL="68580" marR="68580" marT="0" marB="0"/>
                </a:tc>
                <a:tc>
                  <a:txBody>
                    <a:bodyPr/>
                    <a:lstStyle/>
                    <a:p>
                      <a:pPr marL="0" marR="0" algn="ctr">
                        <a:lnSpc>
                          <a:spcPct val="100000"/>
                        </a:lnSpc>
                        <a:spcBef>
                          <a:spcPts val="0"/>
                        </a:spcBef>
                        <a:spcAft>
                          <a:spcPts val="0"/>
                        </a:spcAft>
                      </a:pPr>
                      <a:r>
                        <a:rPr lang="en-US" sz="1600" b="0" dirty="0">
                          <a:solidFill>
                            <a:schemeClr val="bg1"/>
                          </a:solidFill>
                          <a:latin typeface="+mn-lt"/>
                          <a:ea typeface="Calibri"/>
                          <a:cs typeface="Times New Roman"/>
                        </a:rPr>
                        <a:t>Married/common law</a:t>
                      </a:r>
                    </a:p>
                    <a:p>
                      <a:pPr marL="0" marR="0" algn="ctr">
                        <a:lnSpc>
                          <a:spcPct val="100000"/>
                        </a:lnSpc>
                        <a:spcBef>
                          <a:spcPts val="0"/>
                        </a:spcBef>
                        <a:spcAft>
                          <a:spcPts val="0"/>
                        </a:spcAft>
                      </a:pPr>
                      <a:r>
                        <a:rPr lang="en-US" sz="1300" b="0" dirty="0">
                          <a:solidFill>
                            <a:schemeClr val="bg1"/>
                          </a:solidFill>
                          <a:latin typeface="+mn-lt"/>
                          <a:ea typeface="Calibri"/>
                          <a:cs typeface="Times New Roman"/>
                        </a:rPr>
                        <a:t>Widow/divorce/separated</a:t>
                      </a:r>
                    </a:p>
                    <a:p>
                      <a:pPr marL="0" marR="0" algn="ctr">
                        <a:lnSpc>
                          <a:spcPct val="100000"/>
                        </a:lnSpc>
                        <a:spcBef>
                          <a:spcPts val="0"/>
                        </a:spcBef>
                        <a:spcAft>
                          <a:spcPts val="0"/>
                        </a:spcAft>
                      </a:pPr>
                      <a:r>
                        <a:rPr lang="en-US" sz="1600" b="0" dirty="0" smtClean="0">
                          <a:solidFill>
                            <a:schemeClr val="bg1"/>
                          </a:solidFill>
                          <a:latin typeface="+mn-lt"/>
                          <a:ea typeface="Calibri"/>
                          <a:cs typeface="Times New Roman"/>
                        </a:rPr>
                        <a:t>Single</a:t>
                      </a:r>
                      <a:endParaRPr lang="en-US" sz="1600" b="0" dirty="0">
                        <a:solidFill>
                          <a:schemeClr val="bg1"/>
                        </a:solidFill>
                        <a:latin typeface="+mn-lt"/>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800" dirty="0">
                          <a:solidFill>
                            <a:schemeClr val="bg1"/>
                          </a:solidFill>
                          <a:latin typeface="+mn-lt"/>
                          <a:ea typeface="Calibri"/>
                          <a:cs typeface="Times New Roman"/>
                        </a:rPr>
                        <a:t>40%</a:t>
                      </a:r>
                    </a:p>
                    <a:p>
                      <a:pPr marL="0" marR="0" algn="ctr">
                        <a:lnSpc>
                          <a:spcPct val="100000"/>
                        </a:lnSpc>
                        <a:spcBef>
                          <a:spcPts val="0"/>
                        </a:spcBef>
                        <a:spcAft>
                          <a:spcPts val="0"/>
                        </a:spcAft>
                      </a:pPr>
                      <a:r>
                        <a:rPr lang="en-US" sz="1800" dirty="0">
                          <a:solidFill>
                            <a:schemeClr val="bg1"/>
                          </a:solidFill>
                          <a:latin typeface="+mn-lt"/>
                          <a:ea typeface="Calibri"/>
                          <a:cs typeface="Times New Roman"/>
                        </a:rPr>
                        <a:t>11%</a:t>
                      </a:r>
                    </a:p>
                    <a:p>
                      <a:pPr marL="0" marR="0" algn="ctr">
                        <a:lnSpc>
                          <a:spcPct val="100000"/>
                        </a:lnSpc>
                        <a:spcBef>
                          <a:spcPts val="0"/>
                        </a:spcBef>
                        <a:spcAft>
                          <a:spcPts val="0"/>
                        </a:spcAft>
                      </a:pPr>
                      <a:r>
                        <a:rPr lang="en-US" sz="1800" dirty="0">
                          <a:solidFill>
                            <a:schemeClr val="bg1"/>
                          </a:solidFill>
                          <a:latin typeface="+mn-lt"/>
                          <a:ea typeface="Calibri"/>
                          <a:cs typeface="Times New Roman"/>
                        </a:rPr>
                        <a:t>41</a:t>
                      </a:r>
                      <a:r>
                        <a:rPr lang="en-US" sz="1800" dirty="0" smtClean="0">
                          <a:solidFill>
                            <a:schemeClr val="bg1"/>
                          </a:solidFill>
                          <a:latin typeface="+mn-lt"/>
                          <a:ea typeface="Calibri"/>
                          <a:cs typeface="Times New Roman"/>
                        </a:rPr>
                        <a:t>%</a:t>
                      </a:r>
                      <a:endParaRPr lang="en-US" sz="1800" dirty="0">
                        <a:solidFill>
                          <a:schemeClr val="bg1"/>
                        </a:solidFill>
                        <a:latin typeface="+mn-lt"/>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800" dirty="0">
                          <a:solidFill>
                            <a:schemeClr val="bg1"/>
                          </a:solidFill>
                          <a:latin typeface="+mn-lt"/>
                          <a:ea typeface="Calibri"/>
                          <a:cs typeface="Times New Roman"/>
                        </a:rPr>
                        <a:t>32%</a:t>
                      </a:r>
                    </a:p>
                    <a:p>
                      <a:pPr marL="0" marR="0" algn="ctr">
                        <a:lnSpc>
                          <a:spcPct val="100000"/>
                        </a:lnSpc>
                        <a:spcBef>
                          <a:spcPts val="0"/>
                        </a:spcBef>
                        <a:spcAft>
                          <a:spcPts val="0"/>
                        </a:spcAft>
                      </a:pPr>
                      <a:r>
                        <a:rPr lang="en-US" sz="1800" dirty="0">
                          <a:solidFill>
                            <a:schemeClr val="bg1"/>
                          </a:solidFill>
                          <a:latin typeface="+mn-lt"/>
                          <a:ea typeface="Calibri"/>
                          <a:cs typeface="Times New Roman"/>
                        </a:rPr>
                        <a:t>25%</a:t>
                      </a:r>
                    </a:p>
                    <a:p>
                      <a:pPr marL="0" marR="0" algn="ctr">
                        <a:lnSpc>
                          <a:spcPct val="100000"/>
                        </a:lnSpc>
                        <a:spcBef>
                          <a:spcPts val="0"/>
                        </a:spcBef>
                        <a:spcAft>
                          <a:spcPts val="0"/>
                        </a:spcAft>
                      </a:pPr>
                      <a:r>
                        <a:rPr lang="en-US" sz="1800" dirty="0">
                          <a:solidFill>
                            <a:schemeClr val="bg1"/>
                          </a:solidFill>
                          <a:latin typeface="+mn-lt"/>
                          <a:ea typeface="Calibri"/>
                          <a:cs typeface="Times New Roman"/>
                        </a:rPr>
                        <a:t>32</a:t>
                      </a:r>
                      <a:r>
                        <a:rPr lang="en-US" sz="1800" dirty="0" smtClean="0">
                          <a:solidFill>
                            <a:schemeClr val="bg1"/>
                          </a:solidFill>
                          <a:latin typeface="+mn-lt"/>
                          <a:ea typeface="Calibri"/>
                          <a:cs typeface="Times New Roman"/>
                        </a:rPr>
                        <a:t>%</a:t>
                      </a:r>
                      <a:endParaRPr lang="en-US" sz="1800" dirty="0">
                        <a:solidFill>
                          <a:schemeClr val="bg1"/>
                        </a:solidFill>
                        <a:latin typeface="+mn-lt"/>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800" dirty="0">
                          <a:solidFill>
                            <a:schemeClr val="bg1"/>
                          </a:solidFill>
                          <a:latin typeface="+mn-lt"/>
                          <a:ea typeface="Calibri"/>
                          <a:cs typeface="Times New Roman"/>
                        </a:rPr>
                        <a:t>33%</a:t>
                      </a:r>
                    </a:p>
                    <a:p>
                      <a:pPr marL="0" marR="0" algn="ctr">
                        <a:lnSpc>
                          <a:spcPct val="100000"/>
                        </a:lnSpc>
                        <a:spcBef>
                          <a:spcPts val="0"/>
                        </a:spcBef>
                        <a:spcAft>
                          <a:spcPts val="0"/>
                        </a:spcAft>
                      </a:pPr>
                      <a:r>
                        <a:rPr lang="en-US" sz="1800" dirty="0">
                          <a:solidFill>
                            <a:schemeClr val="bg1"/>
                          </a:solidFill>
                          <a:latin typeface="+mn-lt"/>
                          <a:ea typeface="Calibri"/>
                          <a:cs typeface="Times New Roman"/>
                        </a:rPr>
                        <a:t>27%</a:t>
                      </a:r>
                    </a:p>
                    <a:p>
                      <a:pPr marL="0" marR="0" algn="ctr">
                        <a:lnSpc>
                          <a:spcPct val="100000"/>
                        </a:lnSpc>
                        <a:spcBef>
                          <a:spcPts val="0"/>
                        </a:spcBef>
                        <a:spcAft>
                          <a:spcPts val="0"/>
                        </a:spcAft>
                      </a:pPr>
                      <a:r>
                        <a:rPr lang="en-US" sz="1800" dirty="0">
                          <a:solidFill>
                            <a:schemeClr val="bg1"/>
                          </a:solidFill>
                          <a:latin typeface="+mn-lt"/>
                          <a:ea typeface="Calibri"/>
                          <a:cs typeface="Times New Roman"/>
                        </a:rPr>
                        <a:t>24</a:t>
                      </a:r>
                      <a:r>
                        <a:rPr lang="en-US" sz="1800" dirty="0" smtClean="0">
                          <a:solidFill>
                            <a:schemeClr val="bg1"/>
                          </a:solidFill>
                          <a:latin typeface="+mn-lt"/>
                          <a:ea typeface="Calibri"/>
                          <a:cs typeface="Times New Roman"/>
                        </a:rPr>
                        <a:t>%</a:t>
                      </a:r>
                      <a:endParaRPr lang="en-US" sz="1800" dirty="0">
                        <a:solidFill>
                          <a:schemeClr val="bg1"/>
                        </a:solidFill>
                        <a:latin typeface="+mn-lt"/>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800" dirty="0">
                          <a:solidFill>
                            <a:schemeClr val="bg1"/>
                          </a:solidFill>
                          <a:latin typeface="+mn-lt"/>
                          <a:ea typeface="Calibri"/>
                          <a:cs typeface="Times New Roman"/>
                        </a:rPr>
                        <a:t>23%</a:t>
                      </a:r>
                    </a:p>
                    <a:p>
                      <a:pPr marL="0" marR="0" algn="ctr">
                        <a:lnSpc>
                          <a:spcPct val="100000"/>
                        </a:lnSpc>
                        <a:spcBef>
                          <a:spcPts val="0"/>
                        </a:spcBef>
                        <a:spcAft>
                          <a:spcPts val="0"/>
                        </a:spcAft>
                      </a:pPr>
                      <a:r>
                        <a:rPr lang="en-US" sz="1800" b="1" dirty="0">
                          <a:solidFill>
                            <a:schemeClr val="bg1"/>
                          </a:solidFill>
                          <a:latin typeface="+mn-lt"/>
                          <a:ea typeface="Calibri"/>
                          <a:cs typeface="Times New Roman"/>
                        </a:rPr>
                        <a:t>43%</a:t>
                      </a:r>
                    </a:p>
                    <a:p>
                      <a:pPr marL="0" marR="0" algn="ctr">
                        <a:lnSpc>
                          <a:spcPct val="100000"/>
                        </a:lnSpc>
                        <a:spcBef>
                          <a:spcPts val="0"/>
                        </a:spcBef>
                        <a:spcAft>
                          <a:spcPts val="0"/>
                        </a:spcAft>
                      </a:pPr>
                      <a:r>
                        <a:rPr lang="en-US" sz="1800" dirty="0">
                          <a:solidFill>
                            <a:schemeClr val="bg1"/>
                          </a:solidFill>
                          <a:latin typeface="+mn-lt"/>
                          <a:ea typeface="Calibri"/>
                          <a:cs typeface="Times New Roman"/>
                        </a:rPr>
                        <a:t>21</a:t>
                      </a:r>
                      <a:r>
                        <a:rPr lang="en-US" sz="1800" dirty="0" smtClean="0">
                          <a:solidFill>
                            <a:schemeClr val="bg1"/>
                          </a:solidFill>
                          <a:latin typeface="+mn-lt"/>
                          <a:ea typeface="Calibri"/>
                          <a:cs typeface="Times New Roman"/>
                        </a:rPr>
                        <a:t>%</a:t>
                      </a:r>
                      <a:endParaRPr lang="en-US" sz="1800" dirty="0">
                        <a:solidFill>
                          <a:schemeClr val="bg1"/>
                        </a:solidFill>
                        <a:latin typeface="+mn-lt"/>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800" dirty="0">
                          <a:solidFill>
                            <a:schemeClr val="bg1"/>
                          </a:solidFill>
                          <a:latin typeface="+mn-lt"/>
                          <a:ea typeface="Calibri"/>
                          <a:cs typeface="Times New Roman"/>
                        </a:rPr>
                        <a:t>ns</a:t>
                      </a:r>
                    </a:p>
                  </a:txBody>
                  <a:tcPr marL="68580" marR="68580" marT="0" marB="0"/>
                </a:tc>
              </a:tr>
              <a:tr h="370860">
                <a:tc>
                  <a:txBody>
                    <a:bodyPr/>
                    <a:lstStyle/>
                    <a:p>
                      <a:pPr marL="0" marR="0">
                        <a:lnSpc>
                          <a:spcPct val="100000"/>
                        </a:lnSpc>
                        <a:spcBef>
                          <a:spcPts val="0"/>
                        </a:spcBef>
                        <a:spcAft>
                          <a:spcPts val="0"/>
                        </a:spcAft>
                      </a:pPr>
                      <a:r>
                        <a:rPr lang="en-US" sz="1600" b="1">
                          <a:solidFill>
                            <a:schemeClr val="bg1"/>
                          </a:solidFill>
                          <a:latin typeface="+mn-lt"/>
                          <a:ea typeface="Calibri"/>
                          <a:cs typeface="Arial"/>
                        </a:rPr>
                        <a:t>Education </a:t>
                      </a:r>
                      <a:endParaRPr lang="en-US" sz="1600">
                        <a:solidFill>
                          <a:schemeClr val="bg1"/>
                        </a:solidFill>
                        <a:latin typeface="+mn-lt"/>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600" b="0" i="1" dirty="0">
                          <a:solidFill>
                            <a:schemeClr val="bg1"/>
                          </a:solidFill>
                          <a:latin typeface="+mn-lt"/>
                          <a:ea typeface="Calibri"/>
                          <a:cs typeface="Arial"/>
                        </a:rPr>
                        <a:t>HS+</a:t>
                      </a:r>
                      <a:endParaRPr lang="en-US" sz="1600" b="0" i="1" dirty="0">
                        <a:solidFill>
                          <a:schemeClr val="bg1"/>
                        </a:solidFill>
                        <a:latin typeface="+mn-lt"/>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800">
                          <a:solidFill>
                            <a:schemeClr val="bg1"/>
                          </a:solidFill>
                          <a:latin typeface="+mn-lt"/>
                          <a:ea typeface="Calibri"/>
                          <a:cs typeface="Times New Roman"/>
                        </a:rPr>
                        <a:t>60%</a:t>
                      </a:r>
                    </a:p>
                  </a:txBody>
                  <a:tcPr marL="68580" marR="68580" marT="0" marB="0"/>
                </a:tc>
                <a:tc>
                  <a:txBody>
                    <a:bodyPr/>
                    <a:lstStyle/>
                    <a:p>
                      <a:pPr marL="0" marR="0" algn="ctr">
                        <a:lnSpc>
                          <a:spcPct val="100000"/>
                        </a:lnSpc>
                        <a:spcBef>
                          <a:spcPts val="0"/>
                        </a:spcBef>
                        <a:spcAft>
                          <a:spcPts val="0"/>
                        </a:spcAft>
                      </a:pPr>
                      <a:r>
                        <a:rPr lang="en-US" sz="1800">
                          <a:solidFill>
                            <a:schemeClr val="bg1"/>
                          </a:solidFill>
                          <a:latin typeface="+mn-lt"/>
                          <a:ea typeface="Calibri"/>
                          <a:cs typeface="Times New Roman"/>
                        </a:rPr>
                        <a:t>59%</a:t>
                      </a:r>
                    </a:p>
                  </a:txBody>
                  <a:tcPr marL="68580" marR="68580" marT="0" marB="0"/>
                </a:tc>
                <a:tc>
                  <a:txBody>
                    <a:bodyPr/>
                    <a:lstStyle/>
                    <a:p>
                      <a:pPr marL="0" marR="0" algn="ctr">
                        <a:lnSpc>
                          <a:spcPct val="100000"/>
                        </a:lnSpc>
                        <a:spcBef>
                          <a:spcPts val="0"/>
                        </a:spcBef>
                        <a:spcAft>
                          <a:spcPts val="0"/>
                        </a:spcAft>
                      </a:pPr>
                      <a:r>
                        <a:rPr lang="en-US" sz="1800">
                          <a:solidFill>
                            <a:schemeClr val="bg1"/>
                          </a:solidFill>
                          <a:latin typeface="+mn-lt"/>
                          <a:ea typeface="Calibri"/>
                          <a:cs typeface="Times New Roman"/>
                        </a:rPr>
                        <a:t>63%</a:t>
                      </a:r>
                    </a:p>
                  </a:txBody>
                  <a:tcPr marL="68580" marR="68580" marT="0" marB="0"/>
                </a:tc>
                <a:tc>
                  <a:txBody>
                    <a:bodyPr/>
                    <a:lstStyle/>
                    <a:p>
                      <a:pPr marL="0" marR="0" algn="ctr">
                        <a:lnSpc>
                          <a:spcPct val="100000"/>
                        </a:lnSpc>
                        <a:spcBef>
                          <a:spcPts val="0"/>
                        </a:spcBef>
                        <a:spcAft>
                          <a:spcPts val="0"/>
                        </a:spcAft>
                      </a:pPr>
                      <a:r>
                        <a:rPr lang="en-US" sz="1800" b="1" dirty="0">
                          <a:solidFill>
                            <a:schemeClr val="bg1"/>
                          </a:solidFill>
                          <a:latin typeface="+mn-lt"/>
                          <a:ea typeface="Calibri"/>
                          <a:cs typeface="Times New Roman"/>
                        </a:rPr>
                        <a:t>68%</a:t>
                      </a:r>
                    </a:p>
                  </a:txBody>
                  <a:tcPr marL="68580" marR="68580" marT="0" marB="0"/>
                </a:tc>
                <a:tc>
                  <a:txBody>
                    <a:bodyPr/>
                    <a:lstStyle/>
                    <a:p>
                      <a:pPr marL="0" marR="0" algn="ctr">
                        <a:lnSpc>
                          <a:spcPct val="100000"/>
                        </a:lnSpc>
                        <a:spcBef>
                          <a:spcPts val="0"/>
                        </a:spcBef>
                        <a:spcAft>
                          <a:spcPts val="0"/>
                        </a:spcAft>
                      </a:pPr>
                      <a:r>
                        <a:rPr lang="en-US" sz="1800" dirty="0">
                          <a:solidFill>
                            <a:schemeClr val="bg1"/>
                          </a:solidFill>
                          <a:latin typeface="+mn-lt"/>
                          <a:ea typeface="Calibri"/>
                          <a:cs typeface="Times New Roman"/>
                        </a:rPr>
                        <a:t>0.0016</a:t>
                      </a:r>
                    </a:p>
                  </a:txBody>
                  <a:tcPr marL="68580" marR="68580" marT="0" marB="0"/>
                </a:tc>
              </a:tr>
              <a:tr h="874015">
                <a:tc>
                  <a:txBody>
                    <a:bodyPr/>
                    <a:lstStyle/>
                    <a:p>
                      <a:pPr marL="0" marR="0">
                        <a:lnSpc>
                          <a:spcPct val="100000"/>
                        </a:lnSpc>
                        <a:spcBef>
                          <a:spcPts val="0"/>
                        </a:spcBef>
                        <a:spcAft>
                          <a:spcPts val="0"/>
                        </a:spcAft>
                      </a:pPr>
                      <a:r>
                        <a:rPr lang="en-US" sz="1600" b="1" dirty="0" smtClean="0">
                          <a:solidFill>
                            <a:schemeClr val="bg1"/>
                          </a:solidFill>
                          <a:latin typeface="+mn-lt"/>
                          <a:ea typeface="Calibri"/>
                          <a:cs typeface="Arial"/>
                        </a:rPr>
                        <a:t>Race/</a:t>
                      </a:r>
                    </a:p>
                    <a:p>
                      <a:pPr marL="0" marR="0">
                        <a:lnSpc>
                          <a:spcPct val="100000"/>
                        </a:lnSpc>
                        <a:spcBef>
                          <a:spcPts val="0"/>
                        </a:spcBef>
                        <a:spcAft>
                          <a:spcPts val="0"/>
                        </a:spcAft>
                      </a:pPr>
                      <a:r>
                        <a:rPr lang="en-US" sz="1600" b="1" dirty="0" smtClean="0">
                          <a:solidFill>
                            <a:schemeClr val="bg1"/>
                          </a:solidFill>
                          <a:latin typeface="+mn-lt"/>
                          <a:ea typeface="Calibri"/>
                          <a:cs typeface="Arial"/>
                        </a:rPr>
                        <a:t>Ethnicity</a:t>
                      </a:r>
                      <a:endParaRPr lang="en-US" sz="1600" dirty="0">
                        <a:solidFill>
                          <a:schemeClr val="bg1"/>
                        </a:solidFill>
                        <a:latin typeface="+mn-lt"/>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600" b="0" i="1" dirty="0">
                          <a:solidFill>
                            <a:schemeClr val="bg1"/>
                          </a:solidFill>
                          <a:latin typeface="+mn-lt"/>
                          <a:ea typeface="Calibri"/>
                          <a:cs typeface="Times New Roman"/>
                        </a:rPr>
                        <a:t>White</a:t>
                      </a:r>
                    </a:p>
                    <a:p>
                      <a:pPr marL="0" marR="0" algn="ctr">
                        <a:lnSpc>
                          <a:spcPct val="100000"/>
                        </a:lnSpc>
                        <a:spcBef>
                          <a:spcPts val="0"/>
                        </a:spcBef>
                        <a:spcAft>
                          <a:spcPts val="0"/>
                        </a:spcAft>
                      </a:pPr>
                      <a:r>
                        <a:rPr lang="en-US" sz="1600" b="0" i="1" dirty="0">
                          <a:solidFill>
                            <a:schemeClr val="bg1"/>
                          </a:solidFill>
                          <a:latin typeface="+mn-lt"/>
                          <a:ea typeface="Calibri"/>
                          <a:cs typeface="Times New Roman"/>
                        </a:rPr>
                        <a:t>Hispanic </a:t>
                      </a:r>
                    </a:p>
                    <a:p>
                      <a:pPr marL="0" marR="0" algn="ctr">
                        <a:lnSpc>
                          <a:spcPct val="100000"/>
                        </a:lnSpc>
                        <a:spcBef>
                          <a:spcPts val="0"/>
                        </a:spcBef>
                        <a:spcAft>
                          <a:spcPts val="0"/>
                        </a:spcAft>
                      </a:pPr>
                      <a:r>
                        <a:rPr lang="en-US" sz="1600" b="0" i="1" dirty="0" smtClean="0">
                          <a:solidFill>
                            <a:schemeClr val="bg1"/>
                          </a:solidFill>
                          <a:latin typeface="+mn-lt"/>
                          <a:ea typeface="Calibri"/>
                          <a:cs typeface="Times New Roman"/>
                        </a:rPr>
                        <a:t>Black</a:t>
                      </a:r>
                      <a:endParaRPr lang="en-US" sz="1600" b="0" i="1" dirty="0">
                        <a:solidFill>
                          <a:schemeClr val="bg1"/>
                        </a:solidFill>
                        <a:latin typeface="+mn-lt"/>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800" dirty="0">
                          <a:solidFill>
                            <a:schemeClr val="bg1"/>
                          </a:solidFill>
                          <a:latin typeface="+mn-lt"/>
                          <a:ea typeface="Calibri"/>
                          <a:cs typeface="Times New Roman"/>
                        </a:rPr>
                        <a:t>7%</a:t>
                      </a:r>
                    </a:p>
                    <a:p>
                      <a:pPr marL="0" marR="0" algn="ctr">
                        <a:lnSpc>
                          <a:spcPct val="100000"/>
                        </a:lnSpc>
                        <a:spcBef>
                          <a:spcPts val="0"/>
                        </a:spcBef>
                        <a:spcAft>
                          <a:spcPts val="0"/>
                        </a:spcAft>
                      </a:pPr>
                      <a:r>
                        <a:rPr lang="en-US" sz="1800" b="1" dirty="0">
                          <a:solidFill>
                            <a:schemeClr val="bg1"/>
                          </a:solidFill>
                          <a:latin typeface="+mn-lt"/>
                          <a:ea typeface="Calibri"/>
                          <a:cs typeface="Times New Roman"/>
                        </a:rPr>
                        <a:t>31%</a:t>
                      </a:r>
                    </a:p>
                    <a:p>
                      <a:pPr marL="0" marR="0" algn="ctr">
                        <a:lnSpc>
                          <a:spcPct val="100000"/>
                        </a:lnSpc>
                        <a:spcBef>
                          <a:spcPts val="0"/>
                        </a:spcBef>
                        <a:spcAft>
                          <a:spcPts val="0"/>
                        </a:spcAft>
                      </a:pPr>
                      <a:r>
                        <a:rPr lang="en-US" sz="1800" dirty="0">
                          <a:solidFill>
                            <a:schemeClr val="bg1"/>
                          </a:solidFill>
                          <a:latin typeface="+mn-lt"/>
                          <a:ea typeface="Calibri"/>
                          <a:cs typeface="Times New Roman"/>
                        </a:rPr>
                        <a:t>58</a:t>
                      </a:r>
                      <a:r>
                        <a:rPr lang="en-US" sz="1800" dirty="0" smtClean="0">
                          <a:solidFill>
                            <a:schemeClr val="bg1"/>
                          </a:solidFill>
                          <a:latin typeface="+mn-lt"/>
                          <a:ea typeface="Calibri"/>
                          <a:cs typeface="Times New Roman"/>
                        </a:rPr>
                        <a:t>%</a:t>
                      </a:r>
                      <a:endParaRPr lang="en-US" sz="1800" dirty="0">
                        <a:solidFill>
                          <a:schemeClr val="bg1"/>
                        </a:solidFill>
                        <a:latin typeface="+mn-lt"/>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800" dirty="0">
                          <a:solidFill>
                            <a:schemeClr val="bg1"/>
                          </a:solidFill>
                          <a:latin typeface="+mn-lt"/>
                          <a:ea typeface="Calibri"/>
                          <a:cs typeface="Times New Roman"/>
                        </a:rPr>
                        <a:t>10%</a:t>
                      </a:r>
                    </a:p>
                    <a:p>
                      <a:pPr marL="0" marR="0" algn="ctr">
                        <a:lnSpc>
                          <a:spcPct val="100000"/>
                        </a:lnSpc>
                        <a:spcBef>
                          <a:spcPts val="0"/>
                        </a:spcBef>
                        <a:spcAft>
                          <a:spcPts val="0"/>
                        </a:spcAft>
                      </a:pPr>
                      <a:r>
                        <a:rPr lang="en-US" sz="1800" dirty="0">
                          <a:solidFill>
                            <a:schemeClr val="bg1"/>
                          </a:solidFill>
                          <a:latin typeface="+mn-lt"/>
                          <a:ea typeface="Calibri"/>
                          <a:cs typeface="Times New Roman"/>
                        </a:rPr>
                        <a:t>26%</a:t>
                      </a:r>
                    </a:p>
                    <a:p>
                      <a:pPr marL="0" marR="0" algn="ctr">
                        <a:lnSpc>
                          <a:spcPct val="100000"/>
                        </a:lnSpc>
                        <a:spcBef>
                          <a:spcPts val="0"/>
                        </a:spcBef>
                        <a:spcAft>
                          <a:spcPts val="0"/>
                        </a:spcAft>
                      </a:pPr>
                      <a:r>
                        <a:rPr lang="en-US" sz="1800" dirty="0">
                          <a:solidFill>
                            <a:schemeClr val="bg1"/>
                          </a:solidFill>
                          <a:latin typeface="+mn-lt"/>
                          <a:ea typeface="Calibri"/>
                          <a:cs typeface="Times New Roman"/>
                        </a:rPr>
                        <a:t>60</a:t>
                      </a:r>
                      <a:r>
                        <a:rPr lang="en-US" sz="1800" dirty="0" smtClean="0">
                          <a:solidFill>
                            <a:schemeClr val="bg1"/>
                          </a:solidFill>
                          <a:latin typeface="+mn-lt"/>
                          <a:ea typeface="Calibri"/>
                          <a:cs typeface="Times New Roman"/>
                        </a:rPr>
                        <a:t>%</a:t>
                      </a:r>
                      <a:endParaRPr lang="en-US" sz="1800" dirty="0">
                        <a:solidFill>
                          <a:schemeClr val="bg1"/>
                        </a:solidFill>
                        <a:latin typeface="+mn-lt"/>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800" dirty="0">
                          <a:solidFill>
                            <a:schemeClr val="bg1"/>
                          </a:solidFill>
                          <a:latin typeface="+mn-lt"/>
                          <a:ea typeface="Calibri"/>
                          <a:cs typeface="Times New Roman"/>
                        </a:rPr>
                        <a:t>13%</a:t>
                      </a:r>
                    </a:p>
                    <a:p>
                      <a:pPr marL="0" marR="0" algn="ctr">
                        <a:lnSpc>
                          <a:spcPct val="100000"/>
                        </a:lnSpc>
                        <a:spcBef>
                          <a:spcPts val="0"/>
                        </a:spcBef>
                        <a:spcAft>
                          <a:spcPts val="0"/>
                        </a:spcAft>
                      </a:pPr>
                      <a:r>
                        <a:rPr lang="en-US" sz="1800" dirty="0">
                          <a:solidFill>
                            <a:schemeClr val="bg1"/>
                          </a:solidFill>
                          <a:latin typeface="+mn-lt"/>
                          <a:ea typeface="Calibri"/>
                          <a:cs typeface="Times New Roman"/>
                        </a:rPr>
                        <a:t>25%</a:t>
                      </a:r>
                    </a:p>
                    <a:p>
                      <a:pPr marL="0" marR="0" algn="ctr">
                        <a:lnSpc>
                          <a:spcPct val="100000"/>
                        </a:lnSpc>
                        <a:spcBef>
                          <a:spcPts val="0"/>
                        </a:spcBef>
                        <a:spcAft>
                          <a:spcPts val="0"/>
                        </a:spcAft>
                      </a:pPr>
                      <a:r>
                        <a:rPr lang="en-US" sz="1800" dirty="0">
                          <a:solidFill>
                            <a:schemeClr val="bg1"/>
                          </a:solidFill>
                          <a:latin typeface="+mn-lt"/>
                          <a:ea typeface="Calibri"/>
                          <a:cs typeface="Times New Roman"/>
                        </a:rPr>
                        <a:t>58</a:t>
                      </a:r>
                      <a:r>
                        <a:rPr lang="en-US" sz="1800" dirty="0" smtClean="0">
                          <a:solidFill>
                            <a:schemeClr val="bg1"/>
                          </a:solidFill>
                          <a:latin typeface="+mn-lt"/>
                          <a:ea typeface="Calibri"/>
                          <a:cs typeface="Times New Roman"/>
                        </a:rPr>
                        <a:t>%</a:t>
                      </a:r>
                      <a:endParaRPr lang="en-US" sz="1800" dirty="0">
                        <a:solidFill>
                          <a:schemeClr val="bg1"/>
                        </a:solidFill>
                        <a:latin typeface="+mn-lt"/>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800" b="1" dirty="0">
                          <a:solidFill>
                            <a:schemeClr val="bg1"/>
                          </a:solidFill>
                          <a:latin typeface="+mn-lt"/>
                          <a:ea typeface="Calibri"/>
                          <a:cs typeface="Times New Roman"/>
                        </a:rPr>
                        <a:t>14%</a:t>
                      </a:r>
                    </a:p>
                    <a:p>
                      <a:pPr marL="0" marR="0" algn="ctr">
                        <a:lnSpc>
                          <a:spcPct val="100000"/>
                        </a:lnSpc>
                        <a:spcBef>
                          <a:spcPts val="0"/>
                        </a:spcBef>
                        <a:spcAft>
                          <a:spcPts val="0"/>
                        </a:spcAft>
                      </a:pPr>
                      <a:r>
                        <a:rPr lang="en-US" sz="1800" dirty="0">
                          <a:solidFill>
                            <a:schemeClr val="bg1"/>
                          </a:solidFill>
                          <a:latin typeface="+mn-lt"/>
                          <a:ea typeface="Calibri"/>
                          <a:cs typeface="Times New Roman"/>
                        </a:rPr>
                        <a:t>22%</a:t>
                      </a:r>
                    </a:p>
                    <a:p>
                      <a:pPr marL="0" marR="0" algn="ctr">
                        <a:lnSpc>
                          <a:spcPct val="100000"/>
                        </a:lnSpc>
                        <a:spcBef>
                          <a:spcPts val="0"/>
                        </a:spcBef>
                        <a:spcAft>
                          <a:spcPts val="0"/>
                        </a:spcAft>
                      </a:pPr>
                      <a:r>
                        <a:rPr lang="en-US" sz="1800" dirty="0">
                          <a:solidFill>
                            <a:schemeClr val="bg1"/>
                          </a:solidFill>
                          <a:latin typeface="+mn-lt"/>
                          <a:ea typeface="Calibri"/>
                          <a:cs typeface="Times New Roman"/>
                        </a:rPr>
                        <a:t>62</a:t>
                      </a:r>
                      <a:r>
                        <a:rPr lang="en-US" sz="1800" dirty="0" smtClean="0">
                          <a:solidFill>
                            <a:schemeClr val="bg1"/>
                          </a:solidFill>
                          <a:latin typeface="+mn-lt"/>
                          <a:ea typeface="Calibri"/>
                          <a:cs typeface="Times New Roman"/>
                        </a:rPr>
                        <a:t>%</a:t>
                      </a:r>
                      <a:endParaRPr lang="en-US" sz="1800" dirty="0">
                        <a:solidFill>
                          <a:schemeClr val="bg1"/>
                        </a:solidFill>
                        <a:latin typeface="+mn-lt"/>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800" dirty="0">
                          <a:solidFill>
                            <a:schemeClr val="bg1"/>
                          </a:solidFill>
                          <a:latin typeface="+mn-lt"/>
                          <a:ea typeface="Calibri"/>
                          <a:cs typeface="Times New Roman"/>
                        </a:rPr>
                        <a:t>0.0314</a:t>
                      </a:r>
                    </a:p>
                  </a:txBody>
                  <a:tcPr marL="68580" marR="68580" marT="0" marB="0"/>
                </a:tc>
              </a:tr>
              <a:tr h="361329">
                <a:tc>
                  <a:txBody>
                    <a:bodyPr/>
                    <a:lstStyle/>
                    <a:p>
                      <a:pPr marL="0" marR="0">
                        <a:lnSpc>
                          <a:spcPct val="100000"/>
                        </a:lnSpc>
                        <a:spcBef>
                          <a:spcPts val="0"/>
                        </a:spcBef>
                        <a:spcAft>
                          <a:spcPts val="0"/>
                        </a:spcAft>
                      </a:pPr>
                      <a:r>
                        <a:rPr lang="en-US" sz="1500" b="1" dirty="0">
                          <a:solidFill>
                            <a:schemeClr val="bg1"/>
                          </a:solidFill>
                          <a:latin typeface="+mn-lt"/>
                          <a:ea typeface="Calibri"/>
                          <a:cs typeface="Arial"/>
                        </a:rPr>
                        <a:t>Employment </a:t>
                      </a:r>
                      <a:endParaRPr lang="en-US" sz="1500" dirty="0">
                        <a:solidFill>
                          <a:schemeClr val="bg1"/>
                        </a:solidFill>
                        <a:latin typeface="+mn-lt"/>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600" b="0" i="1" dirty="0">
                          <a:solidFill>
                            <a:schemeClr val="bg1"/>
                          </a:solidFill>
                          <a:latin typeface="+mn-lt"/>
                          <a:ea typeface="Calibri"/>
                          <a:cs typeface="Times New Roman"/>
                        </a:rPr>
                        <a:t>Yes</a:t>
                      </a:r>
                    </a:p>
                  </a:txBody>
                  <a:tcPr marL="68580" marR="68580" marT="0" marB="0"/>
                </a:tc>
                <a:tc>
                  <a:txBody>
                    <a:bodyPr/>
                    <a:lstStyle/>
                    <a:p>
                      <a:pPr marL="0" marR="0" algn="ctr">
                        <a:lnSpc>
                          <a:spcPct val="100000"/>
                        </a:lnSpc>
                        <a:spcBef>
                          <a:spcPts val="0"/>
                        </a:spcBef>
                        <a:spcAft>
                          <a:spcPts val="0"/>
                        </a:spcAft>
                      </a:pPr>
                      <a:r>
                        <a:rPr lang="en-US" sz="1800">
                          <a:solidFill>
                            <a:schemeClr val="bg1"/>
                          </a:solidFill>
                          <a:latin typeface="+mn-lt"/>
                          <a:ea typeface="Calibri"/>
                          <a:cs typeface="Times New Roman"/>
                        </a:rPr>
                        <a:t>47%</a:t>
                      </a:r>
                    </a:p>
                  </a:txBody>
                  <a:tcPr marL="68580" marR="68580" marT="0" marB="0"/>
                </a:tc>
                <a:tc>
                  <a:txBody>
                    <a:bodyPr/>
                    <a:lstStyle/>
                    <a:p>
                      <a:pPr marL="0" marR="0" algn="ctr">
                        <a:lnSpc>
                          <a:spcPct val="100000"/>
                        </a:lnSpc>
                        <a:spcBef>
                          <a:spcPts val="0"/>
                        </a:spcBef>
                        <a:spcAft>
                          <a:spcPts val="0"/>
                        </a:spcAft>
                      </a:pPr>
                      <a:r>
                        <a:rPr lang="en-US" sz="1800">
                          <a:solidFill>
                            <a:schemeClr val="bg1"/>
                          </a:solidFill>
                          <a:latin typeface="+mn-lt"/>
                          <a:ea typeface="Calibri"/>
                          <a:cs typeface="Times New Roman"/>
                        </a:rPr>
                        <a:t>41%</a:t>
                      </a:r>
                    </a:p>
                  </a:txBody>
                  <a:tcPr marL="68580" marR="68580" marT="0" marB="0"/>
                </a:tc>
                <a:tc>
                  <a:txBody>
                    <a:bodyPr/>
                    <a:lstStyle/>
                    <a:p>
                      <a:pPr marL="0" marR="0" algn="ctr">
                        <a:lnSpc>
                          <a:spcPct val="100000"/>
                        </a:lnSpc>
                        <a:spcBef>
                          <a:spcPts val="0"/>
                        </a:spcBef>
                        <a:spcAft>
                          <a:spcPts val="0"/>
                        </a:spcAft>
                      </a:pPr>
                      <a:r>
                        <a:rPr lang="en-US" sz="1800" dirty="0">
                          <a:solidFill>
                            <a:schemeClr val="bg1"/>
                          </a:solidFill>
                          <a:latin typeface="+mn-lt"/>
                          <a:ea typeface="Calibri"/>
                          <a:cs typeface="Times New Roman"/>
                        </a:rPr>
                        <a:t>32%</a:t>
                      </a:r>
                    </a:p>
                  </a:txBody>
                  <a:tcPr marL="68580" marR="68580" marT="0" marB="0"/>
                </a:tc>
                <a:tc>
                  <a:txBody>
                    <a:bodyPr/>
                    <a:lstStyle/>
                    <a:p>
                      <a:pPr marL="0" marR="0" algn="ctr">
                        <a:lnSpc>
                          <a:spcPct val="100000"/>
                        </a:lnSpc>
                        <a:spcBef>
                          <a:spcPts val="0"/>
                        </a:spcBef>
                        <a:spcAft>
                          <a:spcPts val="0"/>
                        </a:spcAft>
                      </a:pPr>
                      <a:r>
                        <a:rPr lang="en-US" sz="1800" b="1" dirty="0">
                          <a:solidFill>
                            <a:schemeClr val="bg1"/>
                          </a:solidFill>
                          <a:latin typeface="+mn-lt"/>
                          <a:ea typeface="Calibri"/>
                          <a:cs typeface="Times New Roman"/>
                        </a:rPr>
                        <a:t>26%</a:t>
                      </a:r>
                    </a:p>
                  </a:txBody>
                  <a:tcPr marL="68580" marR="68580" marT="0" marB="0"/>
                </a:tc>
                <a:tc>
                  <a:txBody>
                    <a:bodyPr/>
                    <a:lstStyle/>
                    <a:p>
                      <a:pPr marL="0" marR="0" algn="ctr">
                        <a:lnSpc>
                          <a:spcPct val="100000"/>
                        </a:lnSpc>
                        <a:spcBef>
                          <a:spcPts val="0"/>
                        </a:spcBef>
                        <a:spcAft>
                          <a:spcPts val="0"/>
                        </a:spcAft>
                      </a:pPr>
                      <a:r>
                        <a:rPr lang="en-US" sz="1800" dirty="0">
                          <a:solidFill>
                            <a:schemeClr val="bg1"/>
                          </a:solidFill>
                          <a:latin typeface="+mn-lt"/>
                          <a:ea typeface="Calibri"/>
                          <a:cs typeface="Times New Roman"/>
                        </a:rPr>
                        <a:t>&lt;.0001</a:t>
                      </a:r>
                    </a:p>
                  </a:txBody>
                  <a:tcPr marL="68580" marR="68580" marT="0" marB="0"/>
                </a:tc>
              </a:tr>
              <a:tr h="1238878">
                <a:tc>
                  <a:txBody>
                    <a:bodyPr/>
                    <a:lstStyle/>
                    <a:p>
                      <a:pPr marL="0" marR="0">
                        <a:lnSpc>
                          <a:spcPct val="100000"/>
                        </a:lnSpc>
                        <a:spcBef>
                          <a:spcPts val="0"/>
                        </a:spcBef>
                        <a:spcAft>
                          <a:spcPts val="0"/>
                        </a:spcAft>
                      </a:pPr>
                      <a:r>
                        <a:rPr lang="en-US" sz="1600" b="1" dirty="0">
                          <a:solidFill>
                            <a:schemeClr val="bg1"/>
                          </a:solidFill>
                          <a:latin typeface="+mn-lt"/>
                          <a:ea typeface="Calibri"/>
                          <a:cs typeface="Arial"/>
                        </a:rPr>
                        <a:t>Income </a:t>
                      </a:r>
                      <a:endParaRPr lang="en-US" sz="1600" dirty="0">
                        <a:solidFill>
                          <a:schemeClr val="bg1"/>
                        </a:solidFill>
                        <a:latin typeface="+mn-lt"/>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600" b="0" i="1" dirty="0">
                          <a:solidFill>
                            <a:schemeClr val="bg1"/>
                          </a:solidFill>
                          <a:latin typeface="+mn-lt"/>
                          <a:ea typeface="Calibri"/>
                          <a:cs typeface="Times New Roman"/>
                        </a:rPr>
                        <a:t>≤ </a:t>
                      </a:r>
                      <a:r>
                        <a:rPr lang="en-US" sz="1600" b="0" i="1" dirty="0" smtClean="0">
                          <a:solidFill>
                            <a:schemeClr val="bg1"/>
                          </a:solidFill>
                          <a:latin typeface="+mn-lt"/>
                          <a:ea typeface="Calibri"/>
                          <a:cs typeface="Times New Roman"/>
                        </a:rPr>
                        <a:t>12K</a:t>
                      </a:r>
                      <a:endParaRPr lang="en-US" sz="1600" b="0" i="1" dirty="0">
                        <a:solidFill>
                          <a:schemeClr val="bg1"/>
                        </a:solidFill>
                        <a:latin typeface="+mn-lt"/>
                        <a:ea typeface="Calibri"/>
                        <a:cs typeface="Times New Roman"/>
                      </a:endParaRPr>
                    </a:p>
                    <a:p>
                      <a:pPr marL="0" marR="0" algn="ctr">
                        <a:lnSpc>
                          <a:spcPct val="100000"/>
                        </a:lnSpc>
                        <a:spcBef>
                          <a:spcPts val="0"/>
                        </a:spcBef>
                        <a:spcAft>
                          <a:spcPts val="0"/>
                        </a:spcAft>
                      </a:pPr>
                      <a:r>
                        <a:rPr lang="en-US" sz="1600" b="0" i="1" dirty="0">
                          <a:solidFill>
                            <a:schemeClr val="bg1"/>
                          </a:solidFill>
                          <a:latin typeface="+mn-lt"/>
                          <a:ea typeface="Calibri"/>
                          <a:cs typeface="Times New Roman"/>
                        </a:rPr>
                        <a:t>&gt;</a:t>
                      </a:r>
                      <a:r>
                        <a:rPr lang="en-US" sz="1600" b="0" i="1" dirty="0" smtClean="0">
                          <a:solidFill>
                            <a:schemeClr val="bg1"/>
                          </a:solidFill>
                          <a:latin typeface="+mn-lt"/>
                          <a:ea typeface="Calibri"/>
                          <a:cs typeface="Times New Roman"/>
                        </a:rPr>
                        <a:t>12K-24K</a:t>
                      </a:r>
                      <a:endParaRPr lang="en-US" sz="1600" b="0" i="1" dirty="0">
                        <a:solidFill>
                          <a:schemeClr val="bg1"/>
                        </a:solidFill>
                        <a:latin typeface="+mn-lt"/>
                        <a:ea typeface="Calibri"/>
                        <a:cs typeface="Times New Roman"/>
                      </a:endParaRPr>
                    </a:p>
                    <a:p>
                      <a:pPr marL="0" marR="0" algn="ctr">
                        <a:lnSpc>
                          <a:spcPct val="100000"/>
                        </a:lnSpc>
                        <a:spcBef>
                          <a:spcPts val="0"/>
                        </a:spcBef>
                        <a:spcAft>
                          <a:spcPts val="0"/>
                        </a:spcAft>
                      </a:pPr>
                      <a:r>
                        <a:rPr lang="en-US" sz="1600" b="0" i="1" dirty="0">
                          <a:solidFill>
                            <a:schemeClr val="bg1"/>
                          </a:solidFill>
                          <a:latin typeface="+mn-lt"/>
                          <a:ea typeface="Calibri"/>
                          <a:cs typeface="Times New Roman"/>
                        </a:rPr>
                        <a:t>&gt;</a:t>
                      </a:r>
                      <a:r>
                        <a:rPr lang="en-US" sz="1600" b="0" i="1" dirty="0" smtClean="0">
                          <a:solidFill>
                            <a:schemeClr val="bg1"/>
                          </a:solidFill>
                          <a:latin typeface="+mn-lt"/>
                          <a:ea typeface="Calibri"/>
                          <a:cs typeface="Times New Roman"/>
                        </a:rPr>
                        <a:t>24K-36K</a:t>
                      </a:r>
                      <a:endParaRPr lang="en-US" sz="1600" b="0" i="1" dirty="0">
                        <a:solidFill>
                          <a:schemeClr val="bg1"/>
                        </a:solidFill>
                        <a:latin typeface="+mn-lt"/>
                        <a:ea typeface="Calibri"/>
                        <a:cs typeface="Times New Roman"/>
                      </a:endParaRPr>
                    </a:p>
                    <a:p>
                      <a:pPr marL="0" marR="0" algn="ctr">
                        <a:lnSpc>
                          <a:spcPct val="100000"/>
                        </a:lnSpc>
                        <a:spcBef>
                          <a:spcPts val="0"/>
                        </a:spcBef>
                        <a:spcAft>
                          <a:spcPts val="0"/>
                        </a:spcAft>
                      </a:pPr>
                      <a:r>
                        <a:rPr lang="en-US" sz="1600" b="0" i="1" dirty="0">
                          <a:solidFill>
                            <a:schemeClr val="bg1"/>
                          </a:solidFill>
                          <a:latin typeface="+mn-lt"/>
                          <a:ea typeface="Calibri"/>
                          <a:cs typeface="Times New Roman"/>
                        </a:rPr>
                        <a:t>&gt;</a:t>
                      </a:r>
                      <a:r>
                        <a:rPr lang="en-US" sz="1600" b="0" i="1" dirty="0" smtClean="0">
                          <a:solidFill>
                            <a:schemeClr val="bg1"/>
                          </a:solidFill>
                          <a:latin typeface="+mn-lt"/>
                          <a:ea typeface="Calibri"/>
                          <a:cs typeface="Times New Roman"/>
                        </a:rPr>
                        <a:t>36K</a:t>
                      </a:r>
                      <a:endParaRPr lang="en-US" sz="1600" b="0" i="1" dirty="0">
                        <a:solidFill>
                          <a:schemeClr val="bg1"/>
                        </a:solidFill>
                        <a:latin typeface="+mn-lt"/>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1800" dirty="0">
                          <a:solidFill>
                            <a:schemeClr val="bg1"/>
                          </a:solidFill>
                          <a:latin typeface="+mn-lt"/>
                          <a:ea typeface="Calibri"/>
                          <a:cs typeface="Times New Roman"/>
                        </a:rPr>
                        <a:t>44%</a:t>
                      </a:r>
                    </a:p>
                    <a:p>
                      <a:pPr marL="0" marR="0" algn="ctr">
                        <a:lnSpc>
                          <a:spcPct val="100000"/>
                        </a:lnSpc>
                        <a:spcBef>
                          <a:spcPts val="0"/>
                        </a:spcBef>
                        <a:spcAft>
                          <a:spcPts val="0"/>
                        </a:spcAft>
                      </a:pPr>
                      <a:r>
                        <a:rPr lang="en-US" sz="1800" dirty="0">
                          <a:solidFill>
                            <a:schemeClr val="bg1"/>
                          </a:solidFill>
                          <a:latin typeface="+mn-lt"/>
                          <a:ea typeface="Calibri"/>
                          <a:cs typeface="Times New Roman"/>
                        </a:rPr>
                        <a:t>28%</a:t>
                      </a:r>
                    </a:p>
                    <a:p>
                      <a:pPr marL="0" marR="0" algn="ctr">
                        <a:lnSpc>
                          <a:spcPct val="100000"/>
                        </a:lnSpc>
                        <a:spcBef>
                          <a:spcPts val="0"/>
                        </a:spcBef>
                        <a:spcAft>
                          <a:spcPts val="0"/>
                        </a:spcAft>
                      </a:pPr>
                      <a:r>
                        <a:rPr lang="en-US" sz="1800" dirty="0">
                          <a:solidFill>
                            <a:schemeClr val="bg1"/>
                          </a:solidFill>
                          <a:latin typeface="+mn-lt"/>
                          <a:ea typeface="Calibri"/>
                          <a:cs typeface="Times New Roman"/>
                        </a:rPr>
                        <a:t>12%</a:t>
                      </a:r>
                    </a:p>
                    <a:p>
                      <a:pPr marL="0" marR="0" algn="ctr">
                        <a:lnSpc>
                          <a:spcPct val="100000"/>
                        </a:lnSpc>
                        <a:spcBef>
                          <a:spcPts val="0"/>
                        </a:spcBef>
                        <a:spcAft>
                          <a:spcPts val="0"/>
                        </a:spcAft>
                      </a:pPr>
                      <a:r>
                        <a:rPr lang="en-US" sz="1800" b="1" dirty="0">
                          <a:solidFill>
                            <a:schemeClr val="bg1"/>
                          </a:solidFill>
                          <a:latin typeface="+mn-lt"/>
                          <a:ea typeface="Calibri"/>
                          <a:cs typeface="Times New Roman"/>
                        </a:rPr>
                        <a:t>17%</a:t>
                      </a:r>
                    </a:p>
                  </a:txBody>
                  <a:tcPr marL="68580" marR="68580" marT="0" marB="0"/>
                </a:tc>
                <a:tc>
                  <a:txBody>
                    <a:bodyPr/>
                    <a:lstStyle/>
                    <a:p>
                      <a:pPr marL="0" marR="0" algn="ctr">
                        <a:lnSpc>
                          <a:spcPct val="100000"/>
                        </a:lnSpc>
                        <a:spcBef>
                          <a:spcPts val="0"/>
                        </a:spcBef>
                        <a:spcAft>
                          <a:spcPts val="0"/>
                        </a:spcAft>
                      </a:pPr>
                      <a:r>
                        <a:rPr lang="en-US" sz="1800" dirty="0">
                          <a:solidFill>
                            <a:schemeClr val="bg1"/>
                          </a:solidFill>
                          <a:latin typeface="+mn-lt"/>
                          <a:ea typeface="Calibri"/>
                          <a:cs typeface="Times New Roman"/>
                        </a:rPr>
                        <a:t>49%</a:t>
                      </a:r>
                    </a:p>
                    <a:p>
                      <a:pPr marL="0" marR="0" algn="ctr">
                        <a:lnSpc>
                          <a:spcPct val="100000"/>
                        </a:lnSpc>
                        <a:spcBef>
                          <a:spcPts val="0"/>
                        </a:spcBef>
                        <a:spcAft>
                          <a:spcPts val="0"/>
                        </a:spcAft>
                      </a:pPr>
                      <a:r>
                        <a:rPr lang="en-US" sz="1800" dirty="0">
                          <a:solidFill>
                            <a:schemeClr val="bg1"/>
                          </a:solidFill>
                          <a:latin typeface="+mn-lt"/>
                          <a:ea typeface="Calibri"/>
                          <a:cs typeface="Times New Roman"/>
                        </a:rPr>
                        <a:t>24%</a:t>
                      </a:r>
                    </a:p>
                    <a:p>
                      <a:pPr marL="0" marR="0" algn="ctr">
                        <a:lnSpc>
                          <a:spcPct val="100000"/>
                        </a:lnSpc>
                        <a:spcBef>
                          <a:spcPts val="0"/>
                        </a:spcBef>
                        <a:spcAft>
                          <a:spcPts val="0"/>
                        </a:spcAft>
                      </a:pPr>
                      <a:r>
                        <a:rPr lang="en-US" sz="1800" dirty="0">
                          <a:solidFill>
                            <a:schemeClr val="bg1"/>
                          </a:solidFill>
                          <a:latin typeface="+mn-lt"/>
                          <a:ea typeface="Calibri"/>
                          <a:cs typeface="Times New Roman"/>
                        </a:rPr>
                        <a:t>11%</a:t>
                      </a:r>
                    </a:p>
                    <a:p>
                      <a:pPr marL="0" marR="0" algn="ctr">
                        <a:lnSpc>
                          <a:spcPct val="100000"/>
                        </a:lnSpc>
                        <a:spcBef>
                          <a:spcPts val="0"/>
                        </a:spcBef>
                        <a:spcAft>
                          <a:spcPts val="0"/>
                        </a:spcAft>
                      </a:pPr>
                      <a:r>
                        <a:rPr lang="en-US" sz="1800" dirty="0">
                          <a:solidFill>
                            <a:schemeClr val="bg1"/>
                          </a:solidFill>
                          <a:latin typeface="+mn-lt"/>
                          <a:ea typeface="Calibri"/>
                          <a:cs typeface="Times New Roman"/>
                        </a:rPr>
                        <a:t>16%</a:t>
                      </a:r>
                    </a:p>
                  </a:txBody>
                  <a:tcPr marL="68580" marR="68580" marT="0" marB="0"/>
                </a:tc>
                <a:tc>
                  <a:txBody>
                    <a:bodyPr/>
                    <a:lstStyle/>
                    <a:p>
                      <a:pPr marL="0" marR="0" algn="ctr">
                        <a:lnSpc>
                          <a:spcPct val="100000"/>
                        </a:lnSpc>
                        <a:spcBef>
                          <a:spcPts val="0"/>
                        </a:spcBef>
                        <a:spcAft>
                          <a:spcPts val="0"/>
                        </a:spcAft>
                      </a:pPr>
                      <a:r>
                        <a:rPr lang="en-US" sz="1800" dirty="0">
                          <a:solidFill>
                            <a:schemeClr val="bg1"/>
                          </a:solidFill>
                          <a:latin typeface="+mn-lt"/>
                          <a:ea typeface="Calibri"/>
                          <a:cs typeface="Times New Roman"/>
                        </a:rPr>
                        <a:t>53%</a:t>
                      </a:r>
                    </a:p>
                    <a:p>
                      <a:pPr marL="0" marR="0" algn="ctr">
                        <a:lnSpc>
                          <a:spcPct val="100000"/>
                        </a:lnSpc>
                        <a:spcBef>
                          <a:spcPts val="0"/>
                        </a:spcBef>
                        <a:spcAft>
                          <a:spcPts val="0"/>
                        </a:spcAft>
                      </a:pPr>
                      <a:r>
                        <a:rPr lang="en-US" sz="1800" dirty="0">
                          <a:solidFill>
                            <a:schemeClr val="bg1"/>
                          </a:solidFill>
                          <a:latin typeface="+mn-lt"/>
                          <a:ea typeface="Calibri"/>
                          <a:cs typeface="Times New Roman"/>
                        </a:rPr>
                        <a:t>21%</a:t>
                      </a:r>
                    </a:p>
                    <a:p>
                      <a:pPr marL="0" marR="0" algn="ctr">
                        <a:lnSpc>
                          <a:spcPct val="100000"/>
                        </a:lnSpc>
                        <a:spcBef>
                          <a:spcPts val="0"/>
                        </a:spcBef>
                        <a:spcAft>
                          <a:spcPts val="0"/>
                        </a:spcAft>
                      </a:pPr>
                      <a:r>
                        <a:rPr lang="en-US" sz="1800" dirty="0">
                          <a:solidFill>
                            <a:schemeClr val="bg1"/>
                          </a:solidFill>
                          <a:latin typeface="+mn-lt"/>
                          <a:ea typeface="Calibri"/>
                          <a:cs typeface="Times New Roman"/>
                        </a:rPr>
                        <a:t>10%</a:t>
                      </a:r>
                    </a:p>
                    <a:p>
                      <a:pPr marL="0" marR="0" algn="ctr">
                        <a:lnSpc>
                          <a:spcPct val="100000"/>
                        </a:lnSpc>
                        <a:spcBef>
                          <a:spcPts val="0"/>
                        </a:spcBef>
                        <a:spcAft>
                          <a:spcPts val="0"/>
                        </a:spcAft>
                      </a:pPr>
                      <a:r>
                        <a:rPr lang="en-US" sz="1800" dirty="0">
                          <a:solidFill>
                            <a:schemeClr val="bg1"/>
                          </a:solidFill>
                          <a:latin typeface="+mn-lt"/>
                          <a:ea typeface="Calibri"/>
                          <a:cs typeface="Times New Roman"/>
                        </a:rPr>
                        <a:t>16%</a:t>
                      </a:r>
                    </a:p>
                  </a:txBody>
                  <a:tcPr marL="68580" marR="68580" marT="0" marB="0"/>
                </a:tc>
                <a:tc>
                  <a:txBody>
                    <a:bodyPr/>
                    <a:lstStyle/>
                    <a:p>
                      <a:pPr marL="0" marR="0" algn="ctr">
                        <a:lnSpc>
                          <a:spcPct val="100000"/>
                        </a:lnSpc>
                        <a:spcBef>
                          <a:spcPts val="0"/>
                        </a:spcBef>
                        <a:spcAft>
                          <a:spcPts val="0"/>
                        </a:spcAft>
                      </a:pPr>
                      <a:r>
                        <a:rPr lang="en-US" sz="1800" b="1" dirty="0">
                          <a:solidFill>
                            <a:schemeClr val="bg1"/>
                          </a:solidFill>
                          <a:latin typeface="+mn-lt"/>
                          <a:ea typeface="Calibri"/>
                          <a:cs typeface="Times New Roman"/>
                        </a:rPr>
                        <a:t>57%</a:t>
                      </a:r>
                    </a:p>
                    <a:p>
                      <a:pPr marL="0" marR="0" algn="ctr">
                        <a:lnSpc>
                          <a:spcPct val="100000"/>
                        </a:lnSpc>
                        <a:spcBef>
                          <a:spcPts val="0"/>
                        </a:spcBef>
                        <a:spcAft>
                          <a:spcPts val="0"/>
                        </a:spcAft>
                      </a:pPr>
                      <a:r>
                        <a:rPr lang="en-US" sz="1800" dirty="0">
                          <a:solidFill>
                            <a:schemeClr val="bg1"/>
                          </a:solidFill>
                          <a:latin typeface="+mn-lt"/>
                          <a:ea typeface="Calibri"/>
                          <a:cs typeface="Times New Roman"/>
                        </a:rPr>
                        <a:t>23%</a:t>
                      </a:r>
                    </a:p>
                    <a:p>
                      <a:pPr marL="0" marR="0" algn="ctr">
                        <a:lnSpc>
                          <a:spcPct val="100000"/>
                        </a:lnSpc>
                        <a:spcBef>
                          <a:spcPts val="0"/>
                        </a:spcBef>
                        <a:spcAft>
                          <a:spcPts val="0"/>
                        </a:spcAft>
                      </a:pPr>
                      <a:r>
                        <a:rPr lang="en-US" sz="1800" dirty="0">
                          <a:solidFill>
                            <a:schemeClr val="bg1"/>
                          </a:solidFill>
                          <a:latin typeface="+mn-lt"/>
                          <a:ea typeface="Calibri"/>
                          <a:cs typeface="Times New Roman"/>
                        </a:rPr>
                        <a:t>8%</a:t>
                      </a:r>
                    </a:p>
                    <a:p>
                      <a:pPr marL="0" marR="0" algn="ctr">
                        <a:lnSpc>
                          <a:spcPct val="100000"/>
                        </a:lnSpc>
                        <a:spcBef>
                          <a:spcPts val="0"/>
                        </a:spcBef>
                        <a:spcAft>
                          <a:spcPts val="0"/>
                        </a:spcAft>
                      </a:pPr>
                      <a:r>
                        <a:rPr lang="en-US" sz="1800" dirty="0">
                          <a:solidFill>
                            <a:schemeClr val="bg1"/>
                          </a:solidFill>
                          <a:latin typeface="+mn-lt"/>
                          <a:ea typeface="Calibri"/>
                          <a:cs typeface="Times New Roman"/>
                        </a:rPr>
                        <a:t>12%</a:t>
                      </a:r>
                    </a:p>
                  </a:txBody>
                  <a:tcPr marL="68580" marR="68580" marT="0" marB="0"/>
                </a:tc>
                <a:tc>
                  <a:txBody>
                    <a:bodyPr/>
                    <a:lstStyle/>
                    <a:p>
                      <a:pPr marL="0" marR="0" algn="ctr">
                        <a:lnSpc>
                          <a:spcPct val="100000"/>
                        </a:lnSpc>
                        <a:spcBef>
                          <a:spcPts val="0"/>
                        </a:spcBef>
                        <a:spcAft>
                          <a:spcPts val="0"/>
                        </a:spcAft>
                      </a:pPr>
                      <a:r>
                        <a:rPr lang="en-US" sz="1600" dirty="0">
                          <a:solidFill>
                            <a:schemeClr val="bg1"/>
                          </a:solidFill>
                          <a:latin typeface="+mn-lt"/>
                          <a:ea typeface="Calibri"/>
                          <a:cs typeface="Times New Roman"/>
                        </a:rPr>
                        <a:t>0.0002</a:t>
                      </a:r>
                    </a:p>
                  </a:txBody>
                  <a:tcPr marL="68580" marR="68580" marT="0" marB="0"/>
                </a:tc>
              </a:tr>
            </a:tbl>
          </a:graphicData>
        </a:graphic>
      </p:graphicFrame>
      <p:sp>
        <p:nvSpPr>
          <p:cNvPr id="5" name="Slide Number Placeholder 4"/>
          <p:cNvSpPr>
            <a:spLocks noGrp="1"/>
          </p:cNvSpPr>
          <p:nvPr>
            <p:ph type="sldNum" sz="quarter" idx="12"/>
          </p:nvPr>
        </p:nvSpPr>
        <p:spPr/>
        <p:txBody>
          <a:bodyPr/>
          <a:lstStyle/>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dirty="0" smtClean="0"/>
              <a:t>Demographic characteristics for women 50 + across clinical groups</a:t>
            </a:r>
            <a:endParaRPr lang="en-US" sz="40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678659594"/>
              </p:ext>
            </p:extLst>
          </p:nvPr>
        </p:nvGraphicFramePr>
        <p:xfrm>
          <a:off x="1234622" y="1634949"/>
          <a:ext cx="7581900" cy="4843123"/>
        </p:xfrm>
        <a:graphic>
          <a:graphicData uri="http://schemas.openxmlformats.org/drawingml/2006/table">
            <a:tbl>
              <a:tblPr firstRow="1" bandRow="1">
                <a:tableStyleId>{5C22544A-7EE6-4342-B048-85BDC9FD1C3A}</a:tableStyleId>
              </a:tblPr>
              <a:tblGrid>
                <a:gridCol w="1394279"/>
                <a:gridCol w="2645228"/>
                <a:gridCol w="865414"/>
                <a:gridCol w="816429"/>
                <a:gridCol w="865414"/>
                <a:gridCol w="995136"/>
              </a:tblGrid>
              <a:tr h="353802">
                <a:tc>
                  <a:txBody>
                    <a:bodyPr/>
                    <a:lstStyle/>
                    <a:p>
                      <a:endParaRPr lang="en-US" sz="1800" b="1" dirty="0">
                        <a:solidFill>
                          <a:schemeClr val="bg1"/>
                        </a:solidFill>
                        <a:latin typeface="+mn-lt"/>
                      </a:endParaRPr>
                    </a:p>
                  </a:txBody>
                  <a:tcPr/>
                </a:tc>
                <a:tc>
                  <a:txBody>
                    <a:bodyPr/>
                    <a:lstStyle/>
                    <a:p>
                      <a:pPr algn="ctr"/>
                      <a:endParaRPr lang="en-US" sz="1800" b="1" i="1" dirty="0">
                        <a:solidFill>
                          <a:schemeClr val="bg1"/>
                        </a:solidFill>
                        <a:latin typeface="+mn-lt"/>
                      </a:endParaRPr>
                    </a:p>
                  </a:txBody>
                  <a:tcPr/>
                </a:tc>
                <a:tc>
                  <a:txBody>
                    <a:bodyPr/>
                    <a:lstStyle/>
                    <a:p>
                      <a:pPr marL="0" marR="0" algn="ctr">
                        <a:lnSpc>
                          <a:spcPct val="115000"/>
                        </a:lnSpc>
                        <a:spcBef>
                          <a:spcPts val="0"/>
                        </a:spcBef>
                        <a:spcAft>
                          <a:spcPts val="0"/>
                        </a:spcAft>
                      </a:pPr>
                      <a:r>
                        <a:rPr lang="en-US" sz="2000" dirty="0" smtClean="0">
                          <a:latin typeface="+mn-lt"/>
                          <a:ea typeface="Calibri"/>
                          <a:cs typeface="Times New Roman"/>
                        </a:rPr>
                        <a:t>VL+</a:t>
                      </a:r>
                      <a:endParaRPr lang="en-US" sz="2000" dirty="0">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smtClean="0">
                          <a:latin typeface="+mn-lt"/>
                          <a:ea typeface="Calibri"/>
                          <a:cs typeface="Times New Roman"/>
                        </a:rPr>
                        <a:t>VL-</a:t>
                      </a:r>
                      <a:endParaRPr lang="en-US" sz="2000" dirty="0">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smtClean="0">
                          <a:latin typeface="+mn-lt"/>
                          <a:ea typeface="Calibri"/>
                          <a:cs typeface="Times New Roman"/>
                        </a:rPr>
                        <a:t>HIV-</a:t>
                      </a:r>
                      <a:endParaRPr lang="en-US" sz="2000" dirty="0">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smtClean="0">
                          <a:latin typeface="+mn-lt"/>
                          <a:ea typeface="Calibri"/>
                          <a:cs typeface="Times New Roman"/>
                        </a:rPr>
                        <a:t>P-value</a:t>
                      </a:r>
                      <a:endParaRPr lang="en-US" sz="2000" dirty="0">
                        <a:latin typeface="+mn-lt"/>
                        <a:ea typeface="Calibri"/>
                        <a:cs typeface="Times New Roman"/>
                      </a:endParaRPr>
                    </a:p>
                  </a:txBody>
                  <a:tcPr marL="68580" marR="68580" marT="0" marB="0"/>
                </a:tc>
              </a:tr>
              <a:tr h="1202681">
                <a:tc>
                  <a:txBody>
                    <a:bodyPr/>
                    <a:lstStyle/>
                    <a:p>
                      <a:pPr marL="0" marR="0">
                        <a:lnSpc>
                          <a:spcPct val="115000"/>
                        </a:lnSpc>
                        <a:spcBef>
                          <a:spcPts val="0"/>
                        </a:spcBef>
                        <a:spcAft>
                          <a:spcPts val="0"/>
                        </a:spcAft>
                      </a:pPr>
                      <a:r>
                        <a:rPr lang="en-US" sz="1800" b="1" dirty="0">
                          <a:solidFill>
                            <a:schemeClr val="bg1"/>
                          </a:solidFill>
                          <a:latin typeface="+mn-lt"/>
                          <a:ea typeface="Calibri"/>
                          <a:cs typeface="Times New Roman"/>
                        </a:rPr>
                        <a:t>Marital status </a:t>
                      </a:r>
                    </a:p>
                  </a:txBody>
                  <a:tcPr marL="68580" marR="68580" marT="0" marB="0"/>
                </a:tc>
                <a:tc>
                  <a:txBody>
                    <a:bodyPr/>
                    <a:lstStyle/>
                    <a:p>
                      <a:pPr marL="0" marR="0" algn="ctr">
                        <a:lnSpc>
                          <a:spcPct val="115000"/>
                        </a:lnSpc>
                        <a:spcBef>
                          <a:spcPts val="0"/>
                        </a:spcBef>
                        <a:spcAft>
                          <a:spcPts val="0"/>
                        </a:spcAft>
                      </a:pPr>
                      <a:r>
                        <a:rPr lang="en-US" sz="1800" b="0" i="1" dirty="0">
                          <a:solidFill>
                            <a:schemeClr val="bg1"/>
                          </a:solidFill>
                          <a:latin typeface="+mn-lt"/>
                          <a:ea typeface="Calibri"/>
                          <a:cs typeface="Times New Roman"/>
                        </a:rPr>
                        <a:t>Married/common law</a:t>
                      </a:r>
                    </a:p>
                    <a:p>
                      <a:pPr marL="0" marR="0" algn="ctr">
                        <a:lnSpc>
                          <a:spcPct val="115000"/>
                        </a:lnSpc>
                        <a:spcBef>
                          <a:spcPts val="0"/>
                        </a:spcBef>
                        <a:spcAft>
                          <a:spcPts val="0"/>
                        </a:spcAft>
                      </a:pPr>
                      <a:r>
                        <a:rPr lang="en-US" sz="1800" b="0" i="1" dirty="0">
                          <a:solidFill>
                            <a:schemeClr val="bg1"/>
                          </a:solidFill>
                          <a:latin typeface="+mn-lt"/>
                          <a:ea typeface="Calibri"/>
                          <a:cs typeface="Times New Roman"/>
                        </a:rPr>
                        <a:t>Widow/divorce/separated</a:t>
                      </a:r>
                    </a:p>
                    <a:p>
                      <a:pPr marL="0" marR="0" algn="ctr">
                        <a:lnSpc>
                          <a:spcPct val="115000"/>
                        </a:lnSpc>
                        <a:spcBef>
                          <a:spcPts val="0"/>
                        </a:spcBef>
                        <a:spcAft>
                          <a:spcPts val="0"/>
                        </a:spcAft>
                      </a:pPr>
                      <a:r>
                        <a:rPr lang="en-US" sz="1800" b="0" i="1" dirty="0" smtClean="0">
                          <a:solidFill>
                            <a:schemeClr val="bg1"/>
                          </a:solidFill>
                          <a:latin typeface="+mn-lt"/>
                          <a:ea typeface="Calibri"/>
                          <a:cs typeface="Times New Roman"/>
                        </a:rPr>
                        <a:t>Single</a:t>
                      </a:r>
                      <a:endParaRPr lang="en-US" sz="1800" b="0" i="1" dirty="0">
                        <a:solidFill>
                          <a:schemeClr val="bg1"/>
                        </a:solidFill>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solidFill>
                            <a:schemeClr val="bg1"/>
                          </a:solidFill>
                          <a:latin typeface="+mn-lt"/>
                          <a:ea typeface="Calibri"/>
                          <a:cs typeface="Times New Roman"/>
                        </a:rPr>
                        <a:t>24%</a:t>
                      </a:r>
                    </a:p>
                    <a:p>
                      <a:pPr marL="0" marR="0" algn="ctr">
                        <a:lnSpc>
                          <a:spcPct val="115000"/>
                        </a:lnSpc>
                        <a:spcBef>
                          <a:spcPts val="0"/>
                        </a:spcBef>
                        <a:spcAft>
                          <a:spcPts val="0"/>
                        </a:spcAft>
                      </a:pPr>
                      <a:r>
                        <a:rPr lang="en-US" sz="1800" dirty="0">
                          <a:solidFill>
                            <a:schemeClr val="bg1"/>
                          </a:solidFill>
                          <a:latin typeface="+mn-lt"/>
                          <a:ea typeface="Calibri"/>
                          <a:cs typeface="Times New Roman"/>
                        </a:rPr>
                        <a:t>38%</a:t>
                      </a:r>
                    </a:p>
                    <a:p>
                      <a:pPr marL="0" marR="0" algn="ctr">
                        <a:lnSpc>
                          <a:spcPct val="115000"/>
                        </a:lnSpc>
                        <a:spcBef>
                          <a:spcPts val="0"/>
                        </a:spcBef>
                        <a:spcAft>
                          <a:spcPts val="0"/>
                        </a:spcAft>
                      </a:pPr>
                      <a:r>
                        <a:rPr lang="en-US" sz="1800" dirty="0">
                          <a:solidFill>
                            <a:schemeClr val="bg1"/>
                          </a:solidFill>
                          <a:latin typeface="+mn-lt"/>
                          <a:ea typeface="Calibri"/>
                          <a:cs typeface="Times New Roman"/>
                        </a:rPr>
                        <a:t>24</a:t>
                      </a:r>
                      <a:r>
                        <a:rPr lang="en-US" sz="1800" dirty="0" smtClean="0">
                          <a:solidFill>
                            <a:schemeClr val="bg1"/>
                          </a:solidFill>
                          <a:latin typeface="+mn-lt"/>
                          <a:ea typeface="Calibri"/>
                          <a:cs typeface="Times New Roman"/>
                        </a:rPr>
                        <a:t>%</a:t>
                      </a:r>
                      <a:endParaRPr lang="en-US" sz="1800" dirty="0">
                        <a:solidFill>
                          <a:schemeClr val="bg1"/>
                        </a:solidFill>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solidFill>
                            <a:schemeClr val="bg1"/>
                          </a:solidFill>
                          <a:latin typeface="+mn-lt"/>
                          <a:ea typeface="Calibri"/>
                          <a:cs typeface="Times New Roman"/>
                        </a:rPr>
                        <a:t>31%</a:t>
                      </a:r>
                    </a:p>
                    <a:p>
                      <a:pPr marL="0" marR="0" algn="ctr">
                        <a:lnSpc>
                          <a:spcPct val="115000"/>
                        </a:lnSpc>
                        <a:spcBef>
                          <a:spcPts val="0"/>
                        </a:spcBef>
                        <a:spcAft>
                          <a:spcPts val="0"/>
                        </a:spcAft>
                      </a:pPr>
                      <a:r>
                        <a:rPr lang="en-US" sz="1800" dirty="0">
                          <a:solidFill>
                            <a:schemeClr val="bg1"/>
                          </a:solidFill>
                          <a:latin typeface="+mn-lt"/>
                          <a:ea typeface="Calibri"/>
                          <a:cs typeface="Times New Roman"/>
                        </a:rPr>
                        <a:t>38%</a:t>
                      </a:r>
                    </a:p>
                    <a:p>
                      <a:pPr marL="0" marR="0" algn="ctr">
                        <a:lnSpc>
                          <a:spcPct val="115000"/>
                        </a:lnSpc>
                        <a:spcBef>
                          <a:spcPts val="0"/>
                        </a:spcBef>
                        <a:spcAft>
                          <a:spcPts val="0"/>
                        </a:spcAft>
                      </a:pPr>
                      <a:r>
                        <a:rPr lang="en-US" sz="1800" dirty="0">
                          <a:solidFill>
                            <a:schemeClr val="bg1"/>
                          </a:solidFill>
                          <a:latin typeface="+mn-lt"/>
                          <a:ea typeface="Calibri"/>
                          <a:cs typeface="Times New Roman"/>
                        </a:rPr>
                        <a:t>21</a:t>
                      </a:r>
                      <a:r>
                        <a:rPr lang="en-US" sz="1800" dirty="0" smtClean="0">
                          <a:solidFill>
                            <a:schemeClr val="bg1"/>
                          </a:solidFill>
                          <a:latin typeface="+mn-lt"/>
                          <a:ea typeface="Calibri"/>
                          <a:cs typeface="Times New Roman"/>
                        </a:rPr>
                        <a:t>%</a:t>
                      </a:r>
                      <a:endParaRPr lang="en-US" sz="1800" dirty="0">
                        <a:solidFill>
                          <a:schemeClr val="bg1"/>
                        </a:solidFill>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solidFill>
                            <a:schemeClr val="bg1"/>
                          </a:solidFill>
                          <a:latin typeface="+mn-lt"/>
                          <a:ea typeface="Calibri"/>
                          <a:cs typeface="Times New Roman"/>
                        </a:rPr>
                        <a:t>27%</a:t>
                      </a:r>
                    </a:p>
                    <a:p>
                      <a:pPr marL="0" marR="0" algn="ctr">
                        <a:lnSpc>
                          <a:spcPct val="115000"/>
                        </a:lnSpc>
                        <a:spcBef>
                          <a:spcPts val="0"/>
                        </a:spcBef>
                        <a:spcAft>
                          <a:spcPts val="0"/>
                        </a:spcAft>
                      </a:pPr>
                      <a:r>
                        <a:rPr lang="en-US" sz="1800" dirty="0">
                          <a:solidFill>
                            <a:schemeClr val="bg1"/>
                          </a:solidFill>
                          <a:latin typeface="+mn-lt"/>
                          <a:ea typeface="Calibri"/>
                          <a:cs typeface="Times New Roman"/>
                        </a:rPr>
                        <a:t>37%</a:t>
                      </a:r>
                    </a:p>
                    <a:p>
                      <a:pPr marL="0" marR="0" algn="ctr">
                        <a:lnSpc>
                          <a:spcPct val="115000"/>
                        </a:lnSpc>
                        <a:spcBef>
                          <a:spcPts val="0"/>
                        </a:spcBef>
                        <a:spcAft>
                          <a:spcPts val="0"/>
                        </a:spcAft>
                      </a:pPr>
                      <a:r>
                        <a:rPr lang="en-US" sz="1800" dirty="0">
                          <a:solidFill>
                            <a:schemeClr val="bg1"/>
                          </a:solidFill>
                          <a:latin typeface="+mn-lt"/>
                          <a:ea typeface="Calibri"/>
                          <a:cs typeface="Times New Roman"/>
                        </a:rPr>
                        <a:t>23</a:t>
                      </a:r>
                      <a:r>
                        <a:rPr lang="en-US" sz="1800" dirty="0" smtClean="0">
                          <a:solidFill>
                            <a:schemeClr val="bg1"/>
                          </a:solidFill>
                          <a:latin typeface="+mn-lt"/>
                          <a:ea typeface="Calibri"/>
                          <a:cs typeface="Times New Roman"/>
                        </a:rPr>
                        <a:t>%</a:t>
                      </a:r>
                      <a:endParaRPr lang="en-US" sz="1800" dirty="0">
                        <a:solidFill>
                          <a:schemeClr val="bg1"/>
                        </a:solidFill>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solidFill>
                            <a:schemeClr val="bg1"/>
                          </a:solidFill>
                          <a:latin typeface="+mn-lt"/>
                          <a:ea typeface="Calibri"/>
                          <a:cs typeface="Times New Roman"/>
                        </a:rPr>
                        <a:t>ns</a:t>
                      </a:r>
                    </a:p>
                  </a:txBody>
                  <a:tcPr marL="68580" marR="68580" marT="0" marB="0"/>
                </a:tc>
              </a:tr>
              <a:tr h="318214">
                <a:tc>
                  <a:txBody>
                    <a:bodyPr/>
                    <a:lstStyle/>
                    <a:p>
                      <a:pPr marL="0" marR="0">
                        <a:lnSpc>
                          <a:spcPct val="115000"/>
                        </a:lnSpc>
                        <a:spcBef>
                          <a:spcPts val="0"/>
                        </a:spcBef>
                        <a:spcAft>
                          <a:spcPts val="0"/>
                        </a:spcAft>
                      </a:pPr>
                      <a:r>
                        <a:rPr lang="en-US" sz="1800" b="1" dirty="0">
                          <a:solidFill>
                            <a:schemeClr val="bg1"/>
                          </a:solidFill>
                          <a:latin typeface="+mn-lt"/>
                          <a:ea typeface="Calibri"/>
                          <a:cs typeface="Arial"/>
                        </a:rPr>
                        <a:t>Education </a:t>
                      </a:r>
                      <a:endParaRPr lang="en-US" sz="1800" dirty="0">
                        <a:solidFill>
                          <a:schemeClr val="bg1"/>
                        </a:solidFill>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0" i="1" dirty="0">
                          <a:solidFill>
                            <a:schemeClr val="bg1"/>
                          </a:solidFill>
                          <a:latin typeface="+mn-lt"/>
                          <a:ea typeface="Calibri"/>
                          <a:cs typeface="Arial"/>
                        </a:rPr>
                        <a:t>HS+</a:t>
                      </a:r>
                      <a:endParaRPr lang="en-US" sz="1800" b="0" i="1" dirty="0">
                        <a:solidFill>
                          <a:schemeClr val="bg1"/>
                        </a:solidFill>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solidFill>
                            <a:schemeClr val="bg1"/>
                          </a:solidFill>
                          <a:latin typeface="+mn-lt"/>
                          <a:ea typeface="Calibri"/>
                          <a:cs typeface="Times New Roman"/>
                        </a:rPr>
                        <a:t>68%</a:t>
                      </a:r>
                    </a:p>
                  </a:txBody>
                  <a:tcPr marL="68580" marR="68580" marT="0" marB="0"/>
                </a:tc>
                <a:tc>
                  <a:txBody>
                    <a:bodyPr/>
                    <a:lstStyle/>
                    <a:p>
                      <a:pPr marL="0" marR="0" algn="ctr">
                        <a:lnSpc>
                          <a:spcPct val="115000"/>
                        </a:lnSpc>
                        <a:spcBef>
                          <a:spcPts val="0"/>
                        </a:spcBef>
                        <a:spcAft>
                          <a:spcPts val="0"/>
                        </a:spcAft>
                      </a:pPr>
                      <a:r>
                        <a:rPr lang="en-US" sz="1800">
                          <a:solidFill>
                            <a:schemeClr val="bg1"/>
                          </a:solidFill>
                          <a:latin typeface="+mn-lt"/>
                          <a:ea typeface="Calibri"/>
                          <a:cs typeface="Times New Roman"/>
                        </a:rPr>
                        <a:t>64%</a:t>
                      </a:r>
                    </a:p>
                  </a:txBody>
                  <a:tcPr marL="68580" marR="68580" marT="0" marB="0"/>
                </a:tc>
                <a:tc>
                  <a:txBody>
                    <a:bodyPr/>
                    <a:lstStyle/>
                    <a:p>
                      <a:pPr marL="0" marR="0" algn="ctr">
                        <a:lnSpc>
                          <a:spcPct val="115000"/>
                        </a:lnSpc>
                        <a:spcBef>
                          <a:spcPts val="0"/>
                        </a:spcBef>
                        <a:spcAft>
                          <a:spcPts val="0"/>
                        </a:spcAft>
                      </a:pPr>
                      <a:r>
                        <a:rPr lang="en-US" sz="1800">
                          <a:solidFill>
                            <a:schemeClr val="bg1"/>
                          </a:solidFill>
                          <a:latin typeface="+mn-lt"/>
                          <a:ea typeface="Calibri"/>
                          <a:cs typeface="Times New Roman"/>
                        </a:rPr>
                        <a:t>67%</a:t>
                      </a:r>
                    </a:p>
                  </a:txBody>
                  <a:tcPr marL="68580" marR="68580" marT="0" marB="0"/>
                </a:tc>
                <a:tc>
                  <a:txBody>
                    <a:bodyPr/>
                    <a:lstStyle/>
                    <a:p>
                      <a:pPr marL="0" marR="0" algn="ctr">
                        <a:lnSpc>
                          <a:spcPct val="115000"/>
                        </a:lnSpc>
                        <a:spcBef>
                          <a:spcPts val="0"/>
                        </a:spcBef>
                        <a:spcAft>
                          <a:spcPts val="0"/>
                        </a:spcAft>
                      </a:pPr>
                      <a:r>
                        <a:rPr lang="en-US" sz="1800">
                          <a:solidFill>
                            <a:schemeClr val="bg1"/>
                          </a:solidFill>
                          <a:latin typeface="+mn-lt"/>
                          <a:ea typeface="Calibri"/>
                          <a:cs typeface="Times New Roman"/>
                        </a:rPr>
                        <a:t>ns</a:t>
                      </a:r>
                    </a:p>
                  </a:txBody>
                  <a:tcPr marL="68580" marR="68580" marT="0" marB="0"/>
                </a:tc>
              </a:tr>
              <a:tr h="1202681">
                <a:tc>
                  <a:txBody>
                    <a:bodyPr/>
                    <a:lstStyle/>
                    <a:p>
                      <a:pPr marL="0" marR="0">
                        <a:lnSpc>
                          <a:spcPct val="115000"/>
                        </a:lnSpc>
                        <a:spcBef>
                          <a:spcPts val="0"/>
                        </a:spcBef>
                        <a:spcAft>
                          <a:spcPts val="0"/>
                        </a:spcAft>
                      </a:pPr>
                      <a:r>
                        <a:rPr lang="en-US" sz="1800" b="1" dirty="0" smtClean="0">
                          <a:solidFill>
                            <a:schemeClr val="bg1"/>
                          </a:solidFill>
                          <a:latin typeface="+mn-lt"/>
                          <a:ea typeface="Calibri"/>
                          <a:cs typeface="Arial"/>
                        </a:rPr>
                        <a:t>Race/</a:t>
                      </a:r>
                    </a:p>
                    <a:p>
                      <a:pPr marL="0" marR="0">
                        <a:lnSpc>
                          <a:spcPct val="115000"/>
                        </a:lnSpc>
                        <a:spcBef>
                          <a:spcPts val="0"/>
                        </a:spcBef>
                        <a:spcAft>
                          <a:spcPts val="0"/>
                        </a:spcAft>
                      </a:pPr>
                      <a:r>
                        <a:rPr lang="en-US" sz="1800" b="1" dirty="0" smtClean="0">
                          <a:solidFill>
                            <a:schemeClr val="bg1"/>
                          </a:solidFill>
                          <a:latin typeface="+mn-lt"/>
                          <a:ea typeface="Calibri"/>
                          <a:cs typeface="Arial"/>
                        </a:rPr>
                        <a:t>Ethnicity</a:t>
                      </a:r>
                      <a:endParaRPr lang="en-US" sz="1800" dirty="0">
                        <a:solidFill>
                          <a:schemeClr val="bg1"/>
                        </a:solidFill>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0" i="1" dirty="0">
                          <a:solidFill>
                            <a:schemeClr val="bg1"/>
                          </a:solidFill>
                          <a:latin typeface="+mn-lt"/>
                          <a:ea typeface="Calibri"/>
                          <a:cs typeface="Times New Roman"/>
                        </a:rPr>
                        <a:t>White</a:t>
                      </a:r>
                    </a:p>
                    <a:p>
                      <a:pPr marL="0" marR="0" algn="ctr">
                        <a:lnSpc>
                          <a:spcPct val="115000"/>
                        </a:lnSpc>
                        <a:spcBef>
                          <a:spcPts val="0"/>
                        </a:spcBef>
                        <a:spcAft>
                          <a:spcPts val="0"/>
                        </a:spcAft>
                      </a:pPr>
                      <a:r>
                        <a:rPr lang="en-US" sz="1800" b="0" i="1" dirty="0">
                          <a:solidFill>
                            <a:schemeClr val="bg1"/>
                          </a:solidFill>
                          <a:latin typeface="+mn-lt"/>
                          <a:ea typeface="Calibri"/>
                          <a:cs typeface="Times New Roman"/>
                        </a:rPr>
                        <a:t>Hispanic </a:t>
                      </a:r>
                    </a:p>
                    <a:p>
                      <a:pPr marL="0" marR="0" algn="ctr">
                        <a:lnSpc>
                          <a:spcPct val="115000"/>
                        </a:lnSpc>
                        <a:spcBef>
                          <a:spcPts val="0"/>
                        </a:spcBef>
                        <a:spcAft>
                          <a:spcPts val="0"/>
                        </a:spcAft>
                      </a:pPr>
                      <a:r>
                        <a:rPr lang="en-US" sz="1800" b="0" i="1" dirty="0" smtClean="0">
                          <a:solidFill>
                            <a:schemeClr val="bg1"/>
                          </a:solidFill>
                          <a:latin typeface="+mn-lt"/>
                          <a:ea typeface="Calibri"/>
                          <a:cs typeface="Times New Roman"/>
                        </a:rPr>
                        <a:t>Black</a:t>
                      </a:r>
                      <a:endParaRPr lang="en-US" sz="1800" b="0" i="1" dirty="0">
                        <a:solidFill>
                          <a:schemeClr val="bg1"/>
                        </a:solidFill>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solidFill>
                            <a:schemeClr val="bg1"/>
                          </a:solidFill>
                          <a:latin typeface="+mn-lt"/>
                          <a:ea typeface="Calibri"/>
                          <a:cs typeface="Times New Roman"/>
                        </a:rPr>
                        <a:t>15%</a:t>
                      </a:r>
                    </a:p>
                    <a:p>
                      <a:pPr marL="0" marR="0" algn="ctr">
                        <a:lnSpc>
                          <a:spcPct val="115000"/>
                        </a:lnSpc>
                        <a:spcBef>
                          <a:spcPts val="0"/>
                        </a:spcBef>
                        <a:spcAft>
                          <a:spcPts val="0"/>
                        </a:spcAft>
                      </a:pPr>
                      <a:r>
                        <a:rPr lang="en-US" sz="1800" dirty="0">
                          <a:solidFill>
                            <a:schemeClr val="bg1"/>
                          </a:solidFill>
                          <a:latin typeface="+mn-lt"/>
                          <a:ea typeface="Calibri"/>
                          <a:cs typeface="Times New Roman"/>
                        </a:rPr>
                        <a:t>23%</a:t>
                      </a:r>
                    </a:p>
                    <a:p>
                      <a:pPr marL="0" marR="0" algn="ctr">
                        <a:lnSpc>
                          <a:spcPct val="115000"/>
                        </a:lnSpc>
                        <a:spcBef>
                          <a:spcPts val="0"/>
                        </a:spcBef>
                        <a:spcAft>
                          <a:spcPts val="0"/>
                        </a:spcAft>
                      </a:pPr>
                      <a:r>
                        <a:rPr lang="en-US" sz="1800" dirty="0">
                          <a:solidFill>
                            <a:schemeClr val="bg1"/>
                          </a:solidFill>
                          <a:latin typeface="+mn-lt"/>
                          <a:ea typeface="Calibri"/>
                          <a:cs typeface="Times New Roman"/>
                        </a:rPr>
                        <a:t>61</a:t>
                      </a:r>
                      <a:r>
                        <a:rPr lang="en-US" sz="1800" dirty="0" smtClean="0">
                          <a:solidFill>
                            <a:schemeClr val="bg1"/>
                          </a:solidFill>
                          <a:latin typeface="+mn-lt"/>
                          <a:ea typeface="Calibri"/>
                          <a:cs typeface="Times New Roman"/>
                        </a:rPr>
                        <a:t>%</a:t>
                      </a:r>
                      <a:endParaRPr lang="en-US" sz="1800" dirty="0">
                        <a:solidFill>
                          <a:schemeClr val="bg1"/>
                        </a:solidFill>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solidFill>
                            <a:schemeClr val="bg1"/>
                          </a:solidFill>
                          <a:latin typeface="+mn-lt"/>
                          <a:ea typeface="Calibri"/>
                          <a:cs typeface="Times New Roman"/>
                        </a:rPr>
                        <a:t>17%</a:t>
                      </a:r>
                    </a:p>
                    <a:p>
                      <a:pPr marL="0" marR="0" algn="ctr">
                        <a:lnSpc>
                          <a:spcPct val="115000"/>
                        </a:lnSpc>
                        <a:spcBef>
                          <a:spcPts val="0"/>
                        </a:spcBef>
                        <a:spcAft>
                          <a:spcPts val="0"/>
                        </a:spcAft>
                      </a:pPr>
                      <a:r>
                        <a:rPr lang="en-US" sz="1800" b="1" dirty="0">
                          <a:solidFill>
                            <a:schemeClr val="bg1"/>
                          </a:solidFill>
                          <a:latin typeface="+mn-lt"/>
                          <a:ea typeface="Calibri"/>
                          <a:cs typeface="Times New Roman"/>
                        </a:rPr>
                        <a:t>26%</a:t>
                      </a:r>
                    </a:p>
                    <a:p>
                      <a:pPr marL="0" marR="0" algn="ctr">
                        <a:lnSpc>
                          <a:spcPct val="115000"/>
                        </a:lnSpc>
                        <a:spcBef>
                          <a:spcPts val="0"/>
                        </a:spcBef>
                        <a:spcAft>
                          <a:spcPts val="0"/>
                        </a:spcAft>
                      </a:pPr>
                      <a:r>
                        <a:rPr lang="en-US" sz="1800" dirty="0">
                          <a:solidFill>
                            <a:schemeClr val="bg1"/>
                          </a:solidFill>
                          <a:latin typeface="+mn-lt"/>
                          <a:ea typeface="Calibri"/>
                          <a:cs typeface="Times New Roman"/>
                        </a:rPr>
                        <a:t>53</a:t>
                      </a:r>
                      <a:r>
                        <a:rPr lang="en-US" sz="1800" dirty="0" smtClean="0">
                          <a:solidFill>
                            <a:schemeClr val="bg1"/>
                          </a:solidFill>
                          <a:latin typeface="+mn-lt"/>
                          <a:ea typeface="Calibri"/>
                          <a:cs typeface="Times New Roman"/>
                        </a:rPr>
                        <a:t>%</a:t>
                      </a:r>
                      <a:endParaRPr lang="en-US" sz="1800" dirty="0">
                        <a:solidFill>
                          <a:schemeClr val="bg1"/>
                        </a:solidFill>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solidFill>
                            <a:schemeClr val="bg1"/>
                          </a:solidFill>
                          <a:latin typeface="+mn-lt"/>
                          <a:ea typeface="Calibri"/>
                          <a:cs typeface="Times New Roman"/>
                        </a:rPr>
                        <a:t>8%</a:t>
                      </a:r>
                    </a:p>
                    <a:p>
                      <a:pPr marL="0" marR="0" algn="ctr">
                        <a:lnSpc>
                          <a:spcPct val="115000"/>
                        </a:lnSpc>
                        <a:spcBef>
                          <a:spcPts val="0"/>
                        </a:spcBef>
                        <a:spcAft>
                          <a:spcPts val="0"/>
                        </a:spcAft>
                      </a:pPr>
                      <a:r>
                        <a:rPr lang="en-US" sz="1800" dirty="0">
                          <a:solidFill>
                            <a:schemeClr val="bg1"/>
                          </a:solidFill>
                          <a:latin typeface="+mn-lt"/>
                          <a:ea typeface="Calibri"/>
                          <a:cs typeface="Times New Roman"/>
                        </a:rPr>
                        <a:t>19%</a:t>
                      </a:r>
                    </a:p>
                    <a:p>
                      <a:pPr marL="0" marR="0" algn="ctr">
                        <a:lnSpc>
                          <a:spcPct val="115000"/>
                        </a:lnSpc>
                        <a:spcBef>
                          <a:spcPts val="0"/>
                        </a:spcBef>
                        <a:spcAft>
                          <a:spcPts val="0"/>
                        </a:spcAft>
                      </a:pPr>
                      <a:r>
                        <a:rPr lang="en-US" sz="1800" dirty="0">
                          <a:solidFill>
                            <a:schemeClr val="bg1"/>
                          </a:solidFill>
                          <a:latin typeface="+mn-lt"/>
                          <a:ea typeface="Calibri"/>
                          <a:cs typeface="Times New Roman"/>
                        </a:rPr>
                        <a:t>69</a:t>
                      </a:r>
                      <a:r>
                        <a:rPr lang="en-US" sz="1800" dirty="0" smtClean="0">
                          <a:solidFill>
                            <a:schemeClr val="bg1"/>
                          </a:solidFill>
                          <a:latin typeface="+mn-lt"/>
                          <a:ea typeface="Calibri"/>
                          <a:cs typeface="Times New Roman"/>
                        </a:rPr>
                        <a:t>%</a:t>
                      </a:r>
                      <a:endParaRPr lang="en-US" sz="1800" dirty="0">
                        <a:solidFill>
                          <a:schemeClr val="bg1"/>
                        </a:solidFill>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solidFill>
                            <a:schemeClr val="bg1"/>
                          </a:solidFill>
                          <a:latin typeface="+mn-lt"/>
                          <a:ea typeface="Calibri"/>
                          <a:cs typeface="Times New Roman"/>
                        </a:rPr>
                        <a:t>0.0040</a:t>
                      </a:r>
                    </a:p>
                  </a:txBody>
                  <a:tcPr marL="68580" marR="68580" marT="0" marB="0"/>
                </a:tc>
              </a:tr>
              <a:tr h="318214">
                <a:tc>
                  <a:txBody>
                    <a:bodyPr/>
                    <a:lstStyle/>
                    <a:p>
                      <a:pPr marL="0" marR="0">
                        <a:lnSpc>
                          <a:spcPct val="115000"/>
                        </a:lnSpc>
                        <a:spcBef>
                          <a:spcPts val="0"/>
                        </a:spcBef>
                        <a:spcAft>
                          <a:spcPts val="0"/>
                        </a:spcAft>
                      </a:pPr>
                      <a:r>
                        <a:rPr lang="en-US" sz="1800" b="1">
                          <a:solidFill>
                            <a:schemeClr val="bg1"/>
                          </a:solidFill>
                          <a:latin typeface="+mn-lt"/>
                          <a:ea typeface="Calibri"/>
                          <a:cs typeface="Arial"/>
                        </a:rPr>
                        <a:t>Employment </a:t>
                      </a:r>
                      <a:endParaRPr lang="en-US" sz="1800">
                        <a:solidFill>
                          <a:schemeClr val="bg1"/>
                        </a:solidFill>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0" i="1" dirty="0">
                          <a:solidFill>
                            <a:schemeClr val="bg1"/>
                          </a:solidFill>
                          <a:latin typeface="+mn-lt"/>
                          <a:ea typeface="Calibri"/>
                          <a:cs typeface="Times New Roman"/>
                        </a:rPr>
                        <a:t>Yes</a:t>
                      </a:r>
                    </a:p>
                  </a:txBody>
                  <a:tcPr marL="68580" marR="68580" marT="0" marB="0"/>
                </a:tc>
                <a:tc>
                  <a:txBody>
                    <a:bodyPr/>
                    <a:lstStyle/>
                    <a:p>
                      <a:pPr marL="0" marR="0" algn="ctr">
                        <a:lnSpc>
                          <a:spcPct val="115000"/>
                        </a:lnSpc>
                        <a:spcBef>
                          <a:spcPts val="0"/>
                        </a:spcBef>
                        <a:spcAft>
                          <a:spcPts val="0"/>
                        </a:spcAft>
                      </a:pPr>
                      <a:r>
                        <a:rPr lang="en-US" sz="1800">
                          <a:solidFill>
                            <a:schemeClr val="bg1"/>
                          </a:solidFill>
                          <a:latin typeface="+mn-lt"/>
                          <a:ea typeface="Calibri"/>
                          <a:cs typeface="Times New Roman"/>
                        </a:rPr>
                        <a:t>20%</a:t>
                      </a:r>
                    </a:p>
                  </a:txBody>
                  <a:tcPr marL="68580" marR="68580" marT="0" marB="0"/>
                </a:tc>
                <a:tc>
                  <a:txBody>
                    <a:bodyPr/>
                    <a:lstStyle/>
                    <a:p>
                      <a:pPr marL="0" marR="0" algn="ctr">
                        <a:lnSpc>
                          <a:spcPct val="115000"/>
                        </a:lnSpc>
                        <a:spcBef>
                          <a:spcPts val="0"/>
                        </a:spcBef>
                        <a:spcAft>
                          <a:spcPts val="0"/>
                        </a:spcAft>
                      </a:pPr>
                      <a:r>
                        <a:rPr lang="en-US" sz="1800" b="1" dirty="0">
                          <a:solidFill>
                            <a:schemeClr val="bg1"/>
                          </a:solidFill>
                          <a:latin typeface="+mn-lt"/>
                          <a:ea typeface="Calibri"/>
                          <a:cs typeface="Times New Roman"/>
                        </a:rPr>
                        <a:t>34%</a:t>
                      </a:r>
                    </a:p>
                  </a:txBody>
                  <a:tcPr marL="68580" marR="68580" marT="0" marB="0"/>
                </a:tc>
                <a:tc>
                  <a:txBody>
                    <a:bodyPr/>
                    <a:lstStyle/>
                    <a:p>
                      <a:pPr marL="0" marR="0" algn="ctr">
                        <a:lnSpc>
                          <a:spcPct val="115000"/>
                        </a:lnSpc>
                        <a:spcBef>
                          <a:spcPts val="0"/>
                        </a:spcBef>
                        <a:spcAft>
                          <a:spcPts val="0"/>
                        </a:spcAft>
                      </a:pPr>
                      <a:r>
                        <a:rPr lang="en-US" sz="1800" dirty="0">
                          <a:solidFill>
                            <a:schemeClr val="bg1"/>
                          </a:solidFill>
                          <a:latin typeface="+mn-lt"/>
                          <a:ea typeface="Calibri"/>
                          <a:cs typeface="Times New Roman"/>
                        </a:rPr>
                        <a:t>29%</a:t>
                      </a:r>
                    </a:p>
                  </a:txBody>
                  <a:tcPr marL="68580" marR="68580" marT="0" marB="0"/>
                </a:tc>
                <a:tc>
                  <a:txBody>
                    <a:bodyPr/>
                    <a:lstStyle/>
                    <a:p>
                      <a:pPr marL="0" marR="0" algn="ctr">
                        <a:lnSpc>
                          <a:spcPct val="115000"/>
                        </a:lnSpc>
                        <a:spcBef>
                          <a:spcPts val="0"/>
                        </a:spcBef>
                        <a:spcAft>
                          <a:spcPts val="0"/>
                        </a:spcAft>
                      </a:pPr>
                      <a:r>
                        <a:rPr lang="en-US" sz="1800">
                          <a:solidFill>
                            <a:schemeClr val="bg1"/>
                          </a:solidFill>
                          <a:latin typeface="+mn-lt"/>
                          <a:ea typeface="Calibri"/>
                          <a:cs typeface="Times New Roman"/>
                        </a:rPr>
                        <a:t>0.0009</a:t>
                      </a:r>
                    </a:p>
                  </a:txBody>
                  <a:tcPr marL="68580" marR="68580" marT="0" marB="0"/>
                </a:tc>
              </a:tr>
              <a:tr h="1435573">
                <a:tc>
                  <a:txBody>
                    <a:bodyPr/>
                    <a:lstStyle/>
                    <a:p>
                      <a:pPr marL="0" marR="0">
                        <a:lnSpc>
                          <a:spcPct val="115000"/>
                        </a:lnSpc>
                        <a:spcBef>
                          <a:spcPts val="0"/>
                        </a:spcBef>
                        <a:spcAft>
                          <a:spcPts val="0"/>
                        </a:spcAft>
                      </a:pPr>
                      <a:r>
                        <a:rPr lang="en-US" sz="1800" dirty="0" smtClean="0">
                          <a:solidFill>
                            <a:schemeClr val="bg1"/>
                          </a:solidFill>
                          <a:latin typeface="+mn-lt"/>
                          <a:ea typeface="Calibri"/>
                          <a:cs typeface="Times New Roman"/>
                        </a:rPr>
                        <a:t>Income</a:t>
                      </a:r>
                      <a:endParaRPr lang="en-US" sz="1800" dirty="0">
                        <a:solidFill>
                          <a:schemeClr val="bg1"/>
                        </a:solidFill>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0" i="1" dirty="0" smtClean="0">
                          <a:solidFill>
                            <a:schemeClr val="bg1"/>
                          </a:solidFill>
                          <a:latin typeface="+mn-lt"/>
                          <a:ea typeface="Calibri"/>
                          <a:cs typeface="Times New Roman"/>
                        </a:rPr>
                        <a:t>≤ 12K</a:t>
                      </a:r>
                    </a:p>
                    <a:p>
                      <a:pPr marL="0" marR="0" algn="ctr">
                        <a:lnSpc>
                          <a:spcPct val="115000"/>
                        </a:lnSpc>
                        <a:spcBef>
                          <a:spcPts val="0"/>
                        </a:spcBef>
                        <a:spcAft>
                          <a:spcPts val="0"/>
                        </a:spcAft>
                      </a:pPr>
                      <a:r>
                        <a:rPr lang="en-US" sz="1800" b="0" i="1" dirty="0" smtClean="0">
                          <a:solidFill>
                            <a:schemeClr val="bg1"/>
                          </a:solidFill>
                          <a:latin typeface="+mn-lt"/>
                          <a:ea typeface="Calibri"/>
                          <a:cs typeface="Times New Roman"/>
                        </a:rPr>
                        <a:t>&gt;12K-24K</a:t>
                      </a:r>
                    </a:p>
                    <a:p>
                      <a:pPr marL="0" marR="0" algn="ctr">
                        <a:lnSpc>
                          <a:spcPct val="115000"/>
                        </a:lnSpc>
                        <a:spcBef>
                          <a:spcPts val="0"/>
                        </a:spcBef>
                        <a:spcAft>
                          <a:spcPts val="0"/>
                        </a:spcAft>
                      </a:pPr>
                      <a:r>
                        <a:rPr lang="en-US" sz="1800" b="0" i="1" dirty="0" smtClean="0">
                          <a:solidFill>
                            <a:schemeClr val="bg1"/>
                          </a:solidFill>
                          <a:latin typeface="+mn-lt"/>
                          <a:ea typeface="Calibri"/>
                          <a:cs typeface="Times New Roman"/>
                        </a:rPr>
                        <a:t>&gt;24K-36K</a:t>
                      </a:r>
                    </a:p>
                    <a:p>
                      <a:pPr marL="0" marR="0" algn="ctr">
                        <a:lnSpc>
                          <a:spcPct val="115000"/>
                        </a:lnSpc>
                        <a:spcBef>
                          <a:spcPts val="0"/>
                        </a:spcBef>
                        <a:spcAft>
                          <a:spcPts val="0"/>
                        </a:spcAft>
                      </a:pPr>
                      <a:r>
                        <a:rPr lang="en-US" sz="1800" b="0" i="1" dirty="0" smtClean="0">
                          <a:solidFill>
                            <a:schemeClr val="bg1"/>
                          </a:solidFill>
                          <a:latin typeface="+mn-lt"/>
                          <a:ea typeface="Calibri"/>
                          <a:cs typeface="Times New Roman"/>
                        </a:rPr>
                        <a:t>&gt;36K</a:t>
                      </a:r>
                    </a:p>
                  </a:txBody>
                  <a:tcPr marL="68580" marR="68580" marT="0" marB="0"/>
                </a:tc>
                <a:tc>
                  <a:txBody>
                    <a:bodyPr/>
                    <a:lstStyle/>
                    <a:p>
                      <a:pPr marL="0" marR="0" algn="ctr">
                        <a:lnSpc>
                          <a:spcPct val="115000"/>
                        </a:lnSpc>
                        <a:spcBef>
                          <a:spcPts val="0"/>
                        </a:spcBef>
                        <a:spcAft>
                          <a:spcPts val="0"/>
                        </a:spcAft>
                      </a:pPr>
                      <a:r>
                        <a:rPr lang="en-US" sz="1800" dirty="0">
                          <a:solidFill>
                            <a:schemeClr val="bg1"/>
                          </a:solidFill>
                          <a:latin typeface="+mn-lt"/>
                          <a:ea typeface="Calibri"/>
                          <a:cs typeface="Times New Roman"/>
                        </a:rPr>
                        <a:t>64%</a:t>
                      </a:r>
                    </a:p>
                    <a:p>
                      <a:pPr marL="0" marR="0" algn="ctr">
                        <a:lnSpc>
                          <a:spcPct val="115000"/>
                        </a:lnSpc>
                        <a:spcBef>
                          <a:spcPts val="0"/>
                        </a:spcBef>
                        <a:spcAft>
                          <a:spcPts val="0"/>
                        </a:spcAft>
                      </a:pPr>
                      <a:r>
                        <a:rPr lang="en-US" sz="1800" dirty="0">
                          <a:solidFill>
                            <a:schemeClr val="bg1"/>
                          </a:solidFill>
                          <a:latin typeface="+mn-lt"/>
                          <a:ea typeface="Calibri"/>
                          <a:cs typeface="Times New Roman"/>
                        </a:rPr>
                        <a:t>19%</a:t>
                      </a:r>
                    </a:p>
                    <a:p>
                      <a:pPr marL="0" marR="0" algn="ctr">
                        <a:lnSpc>
                          <a:spcPct val="115000"/>
                        </a:lnSpc>
                        <a:spcBef>
                          <a:spcPts val="0"/>
                        </a:spcBef>
                        <a:spcAft>
                          <a:spcPts val="0"/>
                        </a:spcAft>
                      </a:pPr>
                      <a:r>
                        <a:rPr lang="en-US" sz="1800" dirty="0">
                          <a:solidFill>
                            <a:schemeClr val="bg1"/>
                          </a:solidFill>
                          <a:latin typeface="+mn-lt"/>
                          <a:ea typeface="Calibri"/>
                          <a:cs typeface="Times New Roman"/>
                        </a:rPr>
                        <a:t>7%</a:t>
                      </a:r>
                    </a:p>
                    <a:p>
                      <a:pPr marL="0" marR="0" algn="ctr">
                        <a:lnSpc>
                          <a:spcPct val="115000"/>
                        </a:lnSpc>
                        <a:spcBef>
                          <a:spcPts val="0"/>
                        </a:spcBef>
                        <a:spcAft>
                          <a:spcPts val="0"/>
                        </a:spcAft>
                      </a:pPr>
                      <a:r>
                        <a:rPr lang="en-US" sz="1800" dirty="0">
                          <a:solidFill>
                            <a:schemeClr val="bg1"/>
                          </a:solidFill>
                          <a:latin typeface="+mn-lt"/>
                          <a:ea typeface="Calibri"/>
                          <a:cs typeface="Times New Roman"/>
                        </a:rPr>
                        <a:t>10%</a:t>
                      </a:r>
                    </a:p>
                  </a:txBody>
                  <a:tcPr marL="68580" marR="68580" marT="0" marB="0"/>
                </a:tc>
                <a:tc>
                  <a:txBody>
                    <a:bodyPr/>
                    <a:lstStyle/>
                    <a:p>
                      <a:pPr marL="0" marR="0" algn="ctr">
                        <a:lnSpc>
                          <a:spcPct val="115000"/>
                        </a:lnSpc>
                        <a:spcBef>
                          <a:spcPts val="0"/>
                        </a:spcBef>
                        <a:spcAft>
                          <a:spcPts val="0"/>
                        </a:spcAft>
                      </a:pPr>
                      <a:r>
                        <a:rPr lang="en-US" sz="1800" b="1" dirty="0">
                          <a:solidFill>
                            <a:schemeClr val="bg1"/>
                          </a:solidFill>
                          <a:latin typeface="+mn-lt"/>
                          <a:ea typeface="Calibri"/>
                          <a:cs typeface="Times New Roman"/>
                        </a:rPr>
                        <a:t>46%</a:t>
                      </a:r>
                    </a:p>
                    <a:p>
                      <a:pPr marL="0" marR="0" algn="ctr">
                        <a:lnSpc>
                          <a:spcPct val="115000"/>
                        </a:lnSpc>
                        <a:spcBef>
                          <a:spcPts val="0"/>
                        </a:spcBef>
                        <a:spcAft>
                          <a:spcPts val="0"/>
                        </a:spcAft>
                      </a:pPr>
                      <a:r>
                        <a:rPr lang="en-US" sz="1800" dirty="0">
                          <a:solidFill>
                            <a:schemeClr val="bg1"/>
                          </a:solidFill>
                          <a:latin typeface="+mn-lt"/>
                          <a:ea typeface="Calibri"/>
                          <a:cs typeface="Times New Roman"/>
                        </a:rPr>
                        <a:t>25%</a:t>
                      </a:r>
                    </a:p>
                    <a:p>
                      <a:pPr marL="0" marR="0" algn="ctr">
                        <a:lnSpc>
                          <a:spcPct val="115000"/>
                        </a:lnSpc>
                        <a:spcBef>
                          <a:spcPts val="0"/>
                        </a:spcBef>
                        <a:spcAft>
                          <a:spcPts val="0"/>
                        </a:spcAft>
                      </a:pPr>
                      <a:r>
                        <a:rPr lang="en-US" sz="1800" dirty="0">
                          <a:solidFill>
                            <a:schemeClr val="bg1"/>
                          </a:solidFill>
                          <a:latin typeface="+mn-lt"/>
                          <a:ea typeface="Calibri"/>
                          <a:cs typeface="Times New Roman"/>
                        </a:rPr>
                        <a:t>9%</a:t>
                      </a:r>
                    </a:p>
                    <a:p>
                      <a:pPr marL="0" marR="0" algn="ctr">
                        <a:lnSpc>
                          <a:spcPct val="115000"/>
                        </a:lnSpc>
                        <a:spcBef>
                          <a:spcPts val="0"/>
                        </a:spcBef>
                        <a:spcAft>
                          <a:spcPts val="0"/>
                        </a:spcAft>
                      </a:pPr>
                      <a:r>
                        <a:rPr lang="en-US" sz="1800" b="1" dirty="0">
                          <a:solidFill>
                            <a:schemeClr val="bg1"/>
                          </a:solidFill>
                          <a:latin typeface="+mn-lt"/>
                          <a:ea typeface="Calibri"/>
                          <a:cs typeface="Times New Roman"/>
                        </a:rPr>
                        <a:t>20%</a:t>
                      </a:r>
                    </a:p>
                  </a:txBody>
                  <a:tcPr marL="68580" marR="68580" marT="0" marB="0"/>
                </a:tc>
                <a:tc>
                  <a:txBody>
                    <a:bodyPr/>
                    <a:lstStyle/>
                    <a:p>
                      <a:pPr marL="0" marR="0" algn="ctr">
                        <a:lnSpc>
                          <a:spcPct val="115000"/>
                        </a:lnSpc>
                        <a:spcBef>
                          <a:spcPts val="0"/>
                        </a:spcBef>
                        <a:spcAft>
                          <a:spcPts val="0"/>
                        </a:spcAft>
                      </a:pPr>
                      <a:r>
                        <a:rPr lang="en-US" sz="1800" dirty="0">
                          <a:solidFill>
                            <a:schemeClr val="bg1"/>
                          </a:solidFill>
                          <a:latin typeface="+mn-lt"/>
                          <a:ea typeface="Calibri"/>
                          <a:cs typeface="Times New Roman"/>
                        </a:rPr>
                        <a:t>61%</a:t>
                      </a:r>
                    </a:p>
                    <a:p>
                      <a:pPr marL="0" marR="0" algn="ctr">
                        <a:lnSpc>
                          <a:spcPct val="115000"/>
                        </a:lnSpc>
                        <a:spcBef>
                          <a:spcPts val="0"/>
                        </a:spcBef>
                        <a:spcAft>
                          <a:spcPts val="0"/>
                        </a:spcAft>
                      </a:pPr>
                      <a:r>
                        <a:rPr lang="en-US" sz="1800" dirty="0">
                          <a:solidFill>
                            <a:schemeClr val="bg1"/>
                          </a:solidFill>
                          <a:latin typeface="+mn-lt"/>
                          <a:ea typeface="Calibri"/>
                          <a:cs typeface="Times New Roman"/>
                        </a:rPr>
                        <a:t>23%</a:t>
                      </a:r>
                    </a:p>
                    <a:p>
                      <a:pPr marL="0" marR="0" algn="ctr">
                        <a:lnSpc>
                          <a:spcPct val="115000"/>
                        </a:lnSpc>
                        <a:spcBef>
                          <a:spcPts val="0"/>
                        </a:spcBef>
                        <a:spcAft>
                          <a:spcPts val="0"/>
                        </a:spcAft>
                      </a:pPr>
                      <a:r>
                        <a:rPr lang="en-US" sz="1800" dirty="0">
                          <a:solidFill>
                            <a:schemeClr val="bg1"/>
                          </a:solidFill>
                          <a:latin typeface="+mn-lt"/>
                          <a:ea typeface="Calibri"/>
                          <a:cs typeface="Times New Roman"/>
                        </a:rPr>
                        <a:t>8%</a:t>
                      </a:r>
                    </a:p>
                    <a:p>
                      <a:pPr marL="0" marR="0" algn="ctr">
                        <a:lnSpc>
                          <a:spcPct val="115000"/>
                        </a:lnSpc>
                        <a:spcBef>
                          <a:spcPts val="0"/>
                        </a:spcBef>
                        <a:spcAft>
                          <a:spcPts val="0"/>
                        </a:spcAft>
                      </a:pPr>
                      <a:r>
                        <a:rPr lang="en-US" sz="1800" dirty="0">
                          <a:solidFill>
                            <a:schemeClr val="bg1"/>
                          </a:solidFill>
                          <a:latin typeface="+mn-lt"/>
                          <a:ea typeface="Calibri"/>
                          <a:cs typeface="Times New Roman"/>
                        </a:rPr>
                        <a:t>9%</a:t>
                      </a:r>
                    </a:p>
                  </a:txBody>
                  <a:tcPr marL="68580" marR="68580" marT="0" marB="0"/>
                </a:tc>
                <a:tc>
                  <a:txBody>
                    <a:bodyPr/>
                    <a:lstStyle/>
                    <a:p>
                      <a:pPr marL="0" marR="0" algn="ctr">
                        <a:lnSpc>
                          <a:spcPct val="115000"/>
                        </a:lnSpc>
                        <a:spcBef>
                          <a:spcPts val="0"/>
                        </a:spcBef>
                        <a:spcAft>
                          <a:spcPts val="0"/>
                        </a:spcAft>
                      </a:pPr>
                      <a:r>
                        <a:rPr lang="en-US" sz="1800" dirty="0">
                          <a:solidFill>
                            <a:schemeClr val="bg1"/>
                          </a:solidFill>
                          <a:latin typeface="+mn-lt"/>
                          <a:ea typeface="Calibri"/>
                          <a:cs typeface="Times New Roman"/>
                        </a:rPr>
                        <a:t>0.0006</a:t>
                      </a:r>
                    </a:p>
                  </a:txBody>
                  <a:tcPr marL="68580" marR="68580" marT="0" marB="0"/>
                </a:tc>
              </a:tr>
            </a:tbl>
          </a:graphicData>
        </a:graphic>
      </p:graphicFrame>
      <p:sp>
        <p:nvSpPr>
          <p:cNvPr id="5" name="Slide Number Placeholder 4"/>
          <p:cNvSpPr>
            <a:spLocks noGrp="1"/>
          </p:cNvSpPr>
          <p:nvPr>
            <p:ph type="sldNum" sz="quarter" idx="12"/>
          </p:nvPr>
        </p:nvSpPr>
        <p:spPr/>
        <p:txBody>
          <a:bodyPr/>
          <a:lstStyle/>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Sexual activity and UAVI for all women across age groups</a:t>
            </a:r>
            <a:endParaRPr lang="en-US" sz="4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37524575"/>
              </p:ext>
            </p:extLst>
          </p:nvPr>
        </p:nvGraphicFramePr>
        <p:xfrm>
          <a:off x="1250950" y="2002221"/>
          <a:ext cx="7581900" cy="485577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1904001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Sexual activity and UAVI for women 50+ across clinical groups</a:t>
            </a:r>
            <a:endParaRPr lang="en-US" sz="4000" dirty="0"/>
          </a:p>
        </p:txBody>
      </p:sp>
      <p:graphicFrame>
        <p:nvGraphicFramePr>
          <p:cNvPr id="5" name="Content Placeholder 4"/>
          <p:cNvGraphicFramePr>
            <a:graphicFrameLocks noGrp="1"/>
          </p:cNvGraphicFramePr>
          <p:nvPr>
            <p:ph idx="1"/>
          </p:nvPr>
        </p:nvGraphicFramePr>
        <p:xfrm>
          <a:off x="1250950" y="2000250"/>
          <a:ext cx="7581900" cy="485775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236" y="107577"/>
            <a:ext cx="8292906" cy="1653988"/>
          </a:xfrm>
        </p:spPr>
        <p:txBody>
          <a:bodyPr/>
          <a:lstStyle/>
          <a:p>
            <a:pPr>
              <a:lnSpc>
                <a:spcPct val="80000"/>
              </a:lnSpc>
            </a:pPr>
            <a:r>
              <a:rPr lang="en-US" sz="3900" dirty="0" smtClean="0"/>
              <a:t>Psychosocial &amp; clinical </a:t>
            </a:r>
            <a:r>
              <a:rPr lang="en-US" sz="3900" dirty="0"/>
              <a:t>characteristics </a:t>
            </a:r>
            <a:r>
              <a:rPr lang="en-US" sz="3900" dirty="0" smtClean="0"/>
              <a:t>for all women across </a:t>
            </a:r>
            <a:r>
              <a:rPr lang="en-US" sz="3900" dirty="0"/>
              <a:t>age groups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034850"/>
              </p:ext>
            </p:extLst>
          </p:nvPr>
        </p:nvGraphicFramePr>
        <p:xfrm>
          <a:off x="1120260" y="2033634"/>
          <a:ext cx="8366090" cy="460634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093256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effectLst>
                  <a:outerShdw blurRad="38100" dist="38100" dir="2700000" algn="tl">
                    <a:srgbClr val="000000">
                      <a:alpha val="43137"/>
                    </a:srgbClr>
                  </a:outerShdw>
                </a:effectLst>
                <a:ea typeface="ＭＳ Ｐゴシック" charset="-128"/>
              </a:rPr>
              <a:t>Background</a:t>
            </a:r>
            <a:endParaRPr lang="en-US" sz="6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51154" y="1812176"/>
            <a:ext cx="7649959" cy="5396344"/>
          </a:xfrm>
        </p:spPr>
        <p:txBody>
          <a:bodyPr>
            <a:noAutofit/>
          </a:bodyPr>
          <a:lstStyle/>
          <a:p>
            <a:pPr marL="752475" lvl="3" indent="-403225">
              <a:spcBef>
                <a:spcPts val="0"/>
              </a:spcBef>
              <a:buNone/>
            </a:pPr>
            <a:endParaRPr lang="en-US" sz="1200" dirty="0" smtClean="0"/>
          </a:p>
          <a:p>
            <a:pPr>
              <a:spcBef>
                <a:spcPts val="0"/>
              </a:spcBef>
            </a:pPr>
            <a:r>
              <a:rPr lang="en-US" dirty="0"/>
              <a:t>Sexual activity, both safe and unsafe, declines with age </a:t>
            </a:r>
            <a:endParaRPr lang="en-US" dirty="0" smtClean="0"/>
          </a:p>
          <a:p>
            <a:pPr marL="0" indent="0">
              <a:spcBef>
                <a:spcPts val="0"/>
              </a:spcBef>
              <a:buNone/>
            </a:pPr>
            <a:r>
              <a:rPr lang="en-US" dirty="0"/>
              <a:t>	</a:t>
            </a:r>
            <a:r>
              <a:rPr lang="en-US" sz="2000" dirty="0" smtClean="0"/>
              <a:t>(</a:t>
            </a:r>
            <a:r>
              <a:rPr lang="en-US" sz="2000" dirty="0" err="1"/>
              <a:t>Lindau</a:t>
            </a:r>
            <a:r>
              <a:rPr lang="en-US" sz="2000" dirty="0"/>
              <a:t> et al, 2007; Reece </a:t>
            </a:r>
            <a:r>
              <a:rPr lang="en-US" sz="2000" i="1" dirty="0"/>
              <a:t>et al</a:t>
            </a:r>
            <a:r>
              <a:rPr lang="en-US" sz="2000" dirty="0"/>
              <a:t>, 2010; Schick </a:t>
            </a:r>
            <a:r>
              <a:rPr lang="en-US" sz="2000" i="1" dirty="0"/>
              <a:t>et al</a:t>
            </a:r>
            <a:r>
              <a:rPr lang="en-US" sz="2000" dirty="0"/>
              <a:t>, 2010).</a:t>
            </a:r>
          </a:p>
          <a:p>
            <a:pPr>
              <a:spcBef>
                <a:spcPts val="0"/>
              </a:spcBef>
            </a:pPr>
            <a:endParaRPr lang="en-US" sz="2800" dirty="0" smtClean="0"/>
          </a:p>
          <a:p>
            <a:pPr>
              <a:spcBef>
                <a:spcPts val="0"/>
              </a:spcBef>
            </a:pPr>
            <a:r>
              <a:rPr lang="en-US" dirty="0" smtClean="0"/>
              <a:t>HIV-infected older adults engage in unprotected anal or vaginal intercourse</a:t>
            </a:r>
          </a:p>
          <a:p>
            <a:pPr marL="0" indent="0">
              <a:spcBef>
                <a:spcPts val="0"/>
              </a:spcBef>
              <a:buNone/>
            </a:pPr>
            <a:r>
              <a:rPr lang="en-US" dirty="0"/>
              <a:t>	</a:t>
            </a:r>
            <a:r>
              <a:rPr lang="en-US" sz="2000" dirty="0" smtClean="0"/>
              <a:t> (</a:t>
            </a:r>
            <a:r>
              <a:rPr lang="en-US" sz="2000" i="1" dirty="0" smtClean="0"/>
              <a:t>ROAH Study,  </a:t>
            </a:r>
            <a:r>
              <a:rPr lang="en-US" sz="2000" dirty="0" smtClean="0"/>
              <a:t>Karpiak </a:t>
            </a:r>
            <a:r>
              <a:rPr lang="en-US" sz="2000" i="1" dirty="0" smtClean="0"/>
              <a:t>et al</a:t>
            </a:r>
            <a:r>
              <a:rPr lang="en-US" sz="2000" dirty="0" smtClean="0"/>
              <a:t>, 2006;  </a:t>
            </a:r>
            <a:r>
              <a:rPr lang="en-US" sz="2000" dirty="0" err="1" smtClean="0"/>
              <a:t>Golub</a:t>
            </a:r>
            <a:r>
              <a:rPr lang="en-US" sz="2000" dirty="0" smtClean="0"/>
              <a:t> </a:t>
            </a:r>
            <a:r>
              <a:rPr lang="en-US" sz="2000" i="1" dirty="0" smtClean="0"/>
              <a:t>et al</a:t>
            </a:r>
            <a:r>
              <a:rPr lang="en-US" sz="2000" dirty="0" smtClean="0"/>
              <a:t>,  2010).</a:t>
            </a:r>
          </a:p>
          <a:p>
            <a:pPr marL="0" indent="0">
              <a:spcBef>
                <a:spcPts val="0"/>
              </a:spcBef>
              <a:buNone/>
            </a:pPr>
            <a:endParaRPr lang="en-US" sz="2800" dirty="0" smtClean="0"/>
          </a:p>
          <a:p>
            <a:pPr lvl="1">
              <a:spcBef>
                <a:spcPts val="0"/>
              </a:spcBef>
            </a:pPr>
            <a:r>
              <a:rPr lang="en-US" dirty="0" smtClean="0"/>
              <a:t>Certain psychosocial and interpersonal factors affect sexual risk behaviors among older adults with HIV.</a:t>
            </a:r>
          </a:p>
          <a:p>
            <a:pPr lvl="1">
              <a:spcBef>
                <a:spcPts val="0"/>
              </a:spcBef>
            </a:pPr>
            <a:endParaRPr lang="en-US" sz="800" dirty="0" smtClean="0"/>
          </a:p>
          <a:p>
            <a:pPr marL="403225" lvl="1" indent="0">
              <a:spcBef>
                <a:spcPts val="0"/>
              </a:spcBef>
              <a:buNone/>
            </a:pPr>
            <a:endParaRPr lang="en-US" sz="2400" dirty="0" smtClean="0"/>
          </a:p>
        </p:txBody>
      </p:sp>
      <p:sp>
        <p:nvSpPr>
          <p:cNvPr id="4" name="Slide Number Placeholder 3"/>
          <p:cNvSpPr>
            <a:spLocks noGrp="1"/>
          </p:cNvSpPr>
          <p:nvPr>
            <p:ph type="sldNum" sz="quarter" idx="12"/>
          </p:nvPr>
        </p:nvSpPr>
        <p:spPr/>
        <p:txBody>
          <a:bodyPr/>
          <a:lstStyle/>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760" y="107577"/>
            <a:ext cx="8119240" cy="1653988"/>
          </a:xfrm>
        </p:spPr>
        <p:txBody>
          <a:bodyPr/>
          <a:lstStyle/>
          <a:p>
            <a:r>
              <a:rPr lang="en-US" sz="4000" dirty="0" smtClean="0"/>
              <a:t>Psychosocial and clinical characteristics for women 50+ across clinical groups</a:t>
            </a:r>
            <a:endParaRPr lang="en-US" sz="4000" dirty="0"/>
          </a:p>
        </p:txBody>
      </p:sp>
      <p:graphicFrame>
        <p:nvGraphicFramePr>
          <p:cNvPr id="5" name="Content Placeholder 4"/>
          <p:cNvGraphicFramePr>
            <a:graphicFrameLocks noGrp="1"/>
          </p:cNvGraphicFramePr>
          <p:nvPr>
            <p:ph idx="1"/>
          </p:nvPr>
        </p:nvGraphicFramePr>
        <p:xfrm>
          <a:off x="1250950" y="2000250"/>
          <a:ext cx="7682036" cy="39544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69296" y="107577"/>
            <a:ext cx="7581901" cy="1416423"/>
          </a:xfrm>
        </p:spPr>
        <p:txBody>
          <a:bodyPr/>
          <a:lstStyle/>
          <a:p>
            <a:r>
              <a:rPr lang="en-US" sz="4400" dirty="0" smtClean="0"/>
              <a:t/>
            </a:r>
            <a:br>
              <a:rPr lang="en-US" sz="4400" dirty="0" smtClean="0"/>
            </a:br>
            <a:r>
              <a:rPr lang="en-US" sz="4400" dirty="0" smtClean="0"/>
              <a:t>Partner characteristics of all women across age groups</a:t>
            </a:r>
            <a:endParaRPr lang="en-US" sz="4400" dirty="0"/>
          </a:p>
        </p:txBody>
      </p:sp>
      <p:graphicFrame>
        <p:nvGraphicFramePr>
          <p:cNvPr id="8" name="Content Placeholder 7"/>
          <p:cNvGraphicFramePr>
            <a:graphicFrameLocks noGrp="1"/>
          </p:cNvGraphicFramePr>
          <p:nvPr>
            <p:ph idx="1"/>
          </p:nvPr>
        </p:nvGraphicFramePr>
        <p:xfrm>
          <a:off x="1250950" y="2000250"/>
          <a:ext cx="7581903" cy="4390642"/>
        </p:xfrm>
        <a:graphic>
          <a:graphicData uri="http://schemas.openxmlformats.org/drawingml/2006/table">
            <a:tbl>
              <a:tblPr firstRow="1" bandRow="1">
                <a:tableStyleId>{5C22544A-7EE6-4342-B048-85BDC9FD1C3A}</a:tableStyleId>
              </a:tblPr>
              <a:tblGrid>
                <a:gridCol w="1639207"/>
                <a:gridCol w="1319236"/>
                <a:gridCol w="836136"/>
                <a:gridCol w="947057"/>
                <a:gridCol w="947057"/>
                <a:gridCol w="810081"/>
                <a:gridCol w="1083129"/>
              </a:tblGrid>
              <a:tr h="579883">
                <a:tc gridSpan="2">
                  <a:txBody>
                    <a:bodyPr/>
                    <a:lstStyle/>
                    <a:p>
                      <a:endParaRPr lang="en-US" sz="2000" b="1" dirty="0"/>
                    </a:p>
                  </a:txBody>
                  <a:tcPr/>
                </a:tc>
                <a:tc hMerge="1">
                  <a:txBody>
                    <a:bodyPr/>
                    <a:lstStyle/>
                    <a:p>
                      <a:endParaRPr lang="en-US" dirty="0"/>
                    </a:p>
                  </a:txBody>
                  <a:tcPr/>
                </a:tc>
                <a:tc>
                  <a:txBody>
                    <a:bodyPr/>
                    <a:lstStyle/>
                    <a:p>
                      <a:pPr marL="0" marR="0" algn="ctr">
                        <a:lnSpc>
                          <a:spcPct val="115000"/>
                        </a:lnSpc>
                        <a:spcBef>
                          <a:spcPts val="0"/>
                        </a:spcBef>
                        <a:spcAft>
                          <a:spcPts val="0"/>
                        </a:spcAft>
                      </a:pPr>
                      <a:r>
                        <a:rPr lang="en-US" sz="2000" dirty="0">
                          <a:solidFill>
                            <a:schemeClr val="bg1"/>
                          </a:solidFill>
                          <a:effectLst/>
                          <a:latin typeface="+mn-lt"/>
                          <a:ea typeface="Calibri"/>
                          <a:cs typeface="Times New Roman"/>
                        </a:rPr>
                        <a:t>≤</a:t>
                      </a:r>
                      <a:r>
                        <a:rPr lang="en-US" sz="2000" dirty="0" smtClean="0">
                          <a:solidFill>
                            <a:schemeClr val="bg1"/>
                          </a:solidFill>
                          <a:effectLst/>
                          <a:latin typeface="+mn-lt"/>
                          <a:ea typeface="Calibri"/>
                          <a:cs typeface="Times New Roman"/>
                        </a:rPr>
                        <a:t>40</a:t>
                      </a:r>
                    </a:p>
                    <a:p>
                      <a:pPr marL="0" marR="0" algn="ctr">
                        <a:lnSpc>
                          <a:spcPct val="115000"/>
                        </a:lnSpc>
                        <a:spcBef>
                          <a:spcPts val="0"/>
                        </a:spcBef>
                        <a:spcAft>
                          <a:spcPts val="0"/>
                        </a:spcAft>
                      </a:pPr>
                      <a:r>
                        <a:rPr lang="en-US" sz="1600" dirty="0" smtClean="0">
                          <a:solidFill>
                            <a:schemeClr val="bg1"/>
                          </a:solidFill>
                          <a:effectLst/>
                          <a:latin typeface="+mn-lt"/>
                          <a:ea typeface="Calibri"/>
                          <a:cs typeface="Times New Roman"/>
                        </a:rPr>
                        <a:t>(n=501)</a:t>
                      </a:r>
                      <a:endParaRPr lang="en-US" sz="1600" dirty="0">
                        <a:solidFill>
                          <a:schemeClr val="bg1"/>
                        </a:solidFill>
                        <a:effectLst/>
                        <a:latin typeface="+mn-lt"/>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dirty="0">
                          <a:solidFill>
                            <a:schemeClr val="bg1"/>
                          </a:solidFill>
                          <a:effectLst/>
                          <a:latin typeface="+mn-lt"/>
                          <a:ea typeface="Calibri"/>
                          <a:cs typeface="Times New Roman"/>
                        </a:rPr>
                        <a:t>41-&lt;</a:t>
                      </a:r>
                      <a:r>
                        <a:rPr lang="en-US" sz="2000" dirty="0" smtClean="0">
                          <a:solidFill>
                            <a:schemeClr val="bg1"/>
                          </a:solidFill>
                          <a:effectLst/>
                          <a:latin typeface="+mn-lt"/>
                          <a:ea typeface="Calibri"/>
                          <a:cs typeface="Times New Roman"/>
                        </a:rPr>
                        <a:t>48</a:t>
                      </a:r>
                    </a:p>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smtClean="0">
                          <a:solidFill>
                            <a:schemeClr val="bg1"/>
                          </a:solidFill>
                          <a:effectLst/>
                          <a:latin typeface="+mn-lt"/>
                          <a:ea typeface="Calibri"/>
                          <a:cs typeface="Times New Roman"/>
                        </a:rPr>
                        <a:t>(n=546)</a:t>
                      </a: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dirty="0">
                          <a:solidFill>
                            <a:schemeClr val="bg1"/>
                          </a:solidFill>
                          <a:effectLst/>
                          <a:latin typeface="+mn-lt"/>
                          <a:ea typeface="Calibri"/>
                          <a:cs typeface="Times New Roman"/>
                        </a:rPr>
                        <a:t>48-&lt;</a:t>
                      </a:r>
                      <a:r>
                        <a:rPr lang="en-US" sz="2000" dirty="0" smtClean="0">
                          <a:solidFill>
                            <a:schemeClr val="bg1"/>
                          </a:solidFill>
                          <a:effectLst/>
                          <a:latin typeface="+mn-lt"/>
                          <a:ea typeface="Calibri"/>
                          <a:cs typeface="Times New Roman"/>
                        </a:rPr>
                        <a:t>54</a:t>
                      </a:r>
                    </a:p>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smtClean="0">
                          <a:solidFill>
                            <a:schemeClr val="bg1"/>
                          </a:solidFill>
                          <a:effectLst/>
                          <a:latin typeface="+mn-lt"/>
                          <a:ea typeface="Calibri"/>
                          <a:cs typeface="Times New Roman"/>
                        </a:rPr>
                        <a:t>(n=501)</a:t>
                      </a: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dirty="0">
                          <a:solidFill>
                            <a:schemeClr val="bg1"/>
                          </a:solidFill>
                          <a:effectLst/>
                          <a:latin typeface="+mn-lt"/>
                          <a:ea typeface="Calibri"/>
                          <a:cs typeface="Times New Roman"/>
                        </a:rPr>
                        <a:t>≥</a:t>
                      </a:r>
                      <a:r>
                        <a:rPr lang="en-US" sz="2000" dirty="0" smtClean="0">
                          <a:solidFill>
                            <a:schemeClr val="bg1"/>
                          </a:solidFill>
                          <a:effectLst/>
                          <a:latin typeface="+mn-lt"/>
                          <a:ea typeface="Calibri"/>
                          <a:cs typeface="Times New Roman"/>
                        </a:rPr>
                        <a:t>54</a:t>
                      </a:r>
                    </a:p>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smtClean="0">
                          <a:solidFill>
                            <a:schemeClr val="bg1"/>
                          </a:solidFill>
                          <a:effectLst/>
                          <a:latin typeface="+mn-lt"/>
                          <a:ea typeface="Calibri"/>
                          <a:cs typeface="Times New Roman"/>
                        </a:rPr>
                        <a:t>(n=505)</a:t>
                      </a:r>
                    </a:p>
                  </a:txBody>
                  <a:tcPr marL="68580" marR="68580" marT="0" marB="0"/>
                </a:tc>
                <a:tc>
                  <a:txBody>
                    <a:bodyPr/>
                    <a:lstStyle/>
                    <a:p>
                      <a:pPr marL="0" marR="0" algn="ctr">
                        <a:lnSpc>
                          <a:spcPct val="115000"/>
                        </a:lnSpc>
                        <a:spcBef>
                          <a:spcPts val="0"/>
                        </a:spcBef>
                        <a:spcAft>
                          <a:spcPts val="0"/>
                        </a:spcAft>
                      </a:pPr>
                      <a:r>
                        <a:rPr lang="en-US" sz="2000" dirty="0" smtClean="0">
                          <a:solidFill>
                            <a:schemeClr val="bg1"/>
                          </a:solidFill>
                          <a:effectLst/>
                          <a:latin typeface="+mn-lt"/>
                          <a:ea typeface="Calibri"/>
                          <a:cs typeface="Times New Roman"/>
                        </a:rPr>
                        <a:t>P-value</a:t>
                      </a:r>
                      <a:endParaRPr lang="en-US" sz="2000" dirty="0">
                        <a:solidFill>
                          <a:schemeClr val="bg1"/>
                        </a:solidFill>
                        <a:effectLst/>
                        <a:latin typeface="+mn-lt"/>
                        <a:ea typeface="Calibri"/>
                        <a:cs typeface="Times New Roman"/>
                      </a:endParaRPr>
                    </a:p>
                  </a:txBody>
                  <a:tcPr marL="68580" marR="68580" marT="0" marB="0"/>
                </a:tc>
              </a:tr>
              <a:tr h="1450898">
                <a:tc>
                  <a:txBody>
                    <a:bodyPr/>
                    <a:lstStyle/>
                    <a:p>
                      <a:pPr marL="0" marR="0" algn="l">
                        <a:lnSpc>
                          <a:spcPct val="115000"/>
                        </a:lnSpc>
                        <a:spcBef>
                          <a:spcPts val="0"/>
                        </a:spcBef>
                        <a:spcAft>
                          <a:spcPts val="0"/>
                        </a:spcAft>
                      </a:pPr>
                      <a:r>
                        <a:rPr lang="en-US" sz="2000" b="1" dirty="0">
                          <a:solidFill>
                            <a:schemeClr val="bg1"/>
                          </a:solidFill>
                          <a:latin typeface="+mn-lt"/>
                          <a:ea typeface="Calibri"/>
                          <a:cs typeface="Arial"/>
                        </a:rPr>
                        <a:t>Main sex partner </a:t>
                      </a:r>
                      <a:endParaRPr lang="en-US" sz="2000" b="1" dirty="0">
                        <a:solidFill>
                          <a:schemeClr val="bg1"/>
                        </a:solidFill>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0" i="1" dirty="0">
                          <a:solidFill>
                            <a:schemeClr val="bg1"/>
                          </a:solidFill>
                          <a:latin typeface="+mn-lt"/>
                          <a:ea typeface="Calibri"/>
                          <a:cs typeface="Times New Roman"/>
                        </a:rPr>
                        <a:t>Ongoing </a:t>
                      </a:r>
                    </a:p>
                    <a:p>
                      <a:pPr marL="0" marR="0" algn="ctr">
                        <a:lnSpc>
                          <a:spcPct val="115000"/>
                        </a:lnSpc>
                        <a:spcBef>
                          <a:spcPts val="0"/>
                        </a:spcBef>
                        <a:spcAft>
                          <a:spcPts val="0"/>
                        </a:spcAft>
                      </a:pPr>
                      <a:r>
                        <a:rPr lang="en-US" sz="2000" b="0" i="1" dirty="0">
                          <a:solidFill>
                            <a:schemeClr val="bg1"/>
                          </a:solidFill>
                          <a:latin typeface="+mn-lt"/>
                          <a:ea typeface="Calibri"/>
                          <a:cs typeface="Times New Roman"/>
                        </a:rPr>
                        <a:t>Casual </a:t>
                      </a:r>
                    </a:p>
                    <a:p>
                      <a:pPr marL="0" marR="0" algn="ctr">
                        <a:lnSpc>
                          <a:spcPct val="115000"/>
                        </a:lnSpc>
                        <a:spcBef>
                          <a:spcPts val="0"/>
                        </a:spcBef>
                        <a:spcAft>
                          <a:spcPts val="0"/>
                        </a:spcAft>
                      </a:pPr>
                      <a:r>
                        <a:rPr lang="en-US" sz="2000" b="0" i="1" dirty="0">
                          <a:solidFill>
                            <a:schemeClr val="bg1"/>
                          </a:solidFill>
                          <a:latin typeface="+mn-lt"/>
                          <a:ea typeface="Calibri"/>
                          <a:cs typeface="Times New Roman"/>
                        </a:rPr>
                        <a:t>None</a:t>
                      </a:r>
                    </a:p>
                  </a:txBody>
                  <a:tcPr marL="68580" marR="68580" marT="0" marB="0"/>
                </a:tc>
                <a:tc>
                  <a:txBody>
                    <a:bodyPr/>
                    <a:lstStyle/>
                    <a:p>
                      <a:pPr marL="0" marR="0" algn="ctr">
                        <a:lnSpc>
                          <a:spcPct val="115000"/>
                        </a:lnSpc>
                        <a:spcBef>
                          <a:spcPts val="0"/>
                        </a:spcBef>
                        <a:spcAft>
                          <a:spcPts val="0"/>
                        </a:spcAft>
                      </a:pPr>
                      <a:r>
                        <a:rPr lang="en-US" sz="2000" b="0">
                          <a:solidFill>
                            <a:schemeClr val="bg1"/>
                          </a:solidFill>
                          <a:latin typeface="+mn-lt"/>
                          <a:ea typeface="Calibri"/>
                          <a:cs typeface="Times New Roman"/>
                        </a:rPr>
                        <a:t>70%</a:t>
                      </a:r>
                    </a:p>
                    <a:p>
                      <a:pPr marL="0" marR="0" algn="ctr">
                        <a:lnSpc>
                          <a:spcPct val="115000"/>
                        </a:lnSpc>
                        <a:spcBef>
                          <a:spcPts val="0"/>
                        </a:spcBef>
                        <a:spcAft>
                          <a:spcPts val="0"/>
                        </a:spcAft>
                      </a:pPr>
                      <a:r>
                        <a:rPr lang="en-US" sz="2000" b="0">
                          <a:solidFill>
                            <a:schemeClr val="bg1"/>
                          </a:solidFill>
                          <a:latin typeface="+mn-lt"/>
                          <a:ea typeface="Calibri"/>
                          <a:cs typeface="Times New Roman"/>
                        </a:rPr>
                        <a:t>9%</a:t>
                      </a:r>
                    </a:p>
                    <a:p>
                      <a:pPr marL="0" marR="0" algn="ctr">
                        <a:lnSpc>
                          <a:spcPct val="115000"/>
                        </a:lnSpc>
                        <a:spcBef>
                          <a:spcPts val="0"/>
                        </a:spcBef>
                        <a:spcAft>
                          <a:spcPts val="0"/>
                        </a:spcAft>
                      </a:pPr>
                      <a:r>
                        <a:rPr lang="en-US" sz="2000" b="0">
                          <a:solidFill>
                            <a:schemeClr val="bg1"/>
                          </a:solidFill>
                          <a:latin typeface="+mn-lt"/>
                          <a:ea typeface="Calibri"/>
                          <a:cs typeface="Times New Roman"/>
                        </a:rPr>
                        <a:t>20%</a:t>
                      </a:r>
                    </a:p>
                  </a:txBody>
                  <a:tcPr marL="68580" marR="68580" marT="0" marB="0"/>
                </a:tc>
                <a:tc>
                  <a:txBody>
                    <a:bodyPr/>
                    <a:lstStyle/>
                    <a:p>
                      <a:pPr marL="0" marR="0" algn="ctr">
                        <a:lnSpc>
                          <a:spcPct val="115000"/>
                        </a:lnSpc>
                        <a:spcBef>
                          <a:spcPts val="0"/>
                        </a:spcBef>
                        <a:spcAft>
                          <a:spcPts val="0"/>
                        </a:spcAft>
                      </a:pPr>
                      <a:r>
                        <a:rPr lang="en-US" sz="2000" b="0">
                          <a:solidFill>
                            <a:schemeClr val="bg1"/>
                          </a:solidFill>
                          <a:latin typeface="+mn-lt"/>
                          <a:ea typeface="Calibri"/>
                          <a:cs typeface="Times New Roman"/>
                        </a:rPr>
                        <a:t>60%</a:t>
                      </a:r>
                    </a:p>
                    <a:p>
                      <a:pPr marL="0" marR="0" algn="ctr">
                        <a:lnSpc>
                          <a:spcPct val="115000"/>
                        </a:lnSpc>
                        <a:spcBef>
                          <a:spcPts val="0"/>
                        </a:spcBef>
                        <a:spcAft>
                          <a:spcPts val="0"/>
                        </a:spcAft>
                      </a:pPr>
                      <a:r>
                        <a:rPr lang="en-US" sz="2000" b="0">
                          <a:solidFill>
                            <a:schemeClr val="bg1"/>
                          </a:solidFill>
                          <a:latin typeface="+mn-lt"/>
                          <a:ea typeface="Calibri"/>
                          <a:cs typeface="Times New Roman"/>
                        </a:rPr>
                        <a:t>6%</a:t>
                      </a:r>
                    </a:p>
                    <a:p>
                      <a:pPr marL="0" marR="0" algn="ctr">
                        <a:lnSpc>
                          <a:spcPct val="115000"/>
                        </a:lnSpc>
                        <a:spcBef>
                          <a:spcPts val="0"/>
                        </a:spcBef>
                        <a:spcAft>
                          <a:spcPts val="0"/>
                        </a:spcAft>
                      </a:pPr>
                      <a:r>
                        <a:rPr lang="en-US" sz="2000" b="0">
                          <a:solidFill>
                            <a:schemeClr val="bg1"/>
                          </a:solidFill>
                          <a:latin typeface="+mn-lt"/>
                          <a:ea typeface="Calibri"/>
                          <a:cs typeface="Times New Roman"/>
                        </a:rPr>
                        <a:t>34%</a:t>
                      </a:r>
                    </a:p>
                  </a:txBody>
                  <a:tcPr marL="68580" marR="68580" marT="0" marB="0"/>
                </a:tc>
                <a:tc>
                  <a:txBody>
                    <a:bodyPr/>
                    <a:lstStyle/>
                    <a:p>
                      <a:pPr marL="0" marR="0" algn="ctr">
                        <a:lnSpc>
                          <a:spcPct val="115000"/>
                        </a:lnSpc>
                        <a:spcBef>
                          <a:spcPts val="0"/>
                        </a:spcBef>
                        <a:spcAft>
                          <a:spcPts val="0"/>
                        </a:spcAft>
                      </a:pPr>
                      <a:r>
                        <a:rPr lang="en-US" sz="2000" b="0">
                          <a:solidFill>
                            <a:schemeClr val="bg1"/>
                          </a:solidFill>
                          <a:latin typeface="+mn-lt"/>
                          <a:ea typeface="Calibri"/>
                          <a:cs typeface="Times New Roman"/>
                        </a:rPr>
                        <a:t>49%</a:t>
                      </a:r>
                    </a:p>
                    <a:p>
                      <a:pPr marL="0" marR="0" algn="ctr">
                        <a:lnSpc>
                          <a:spcPct val="115000"/>
                        </a:lnSpc>
                        <a:spcBef>
                          <a:spcPts val="0"/>
                        </a:spcBef>
                        <a:spcAft>
                          <a:spcPts val="0"/>
                        </a:spcAft>
                      </a:pPr>
                      <a:r>
                        <a:rPr lang="en-US" sz="2000" b="0">
                          <a:solidFill>
                            <a:schemeClr val="bg1"/>
                          </a:solidFill>
                          <a:latin typeface="+mn-lt"/>
                          <a:ea typeface="Calibri"/>
                          <a:cs typeface="Times New Roman"/>
                        </a:rPr>
                        <a:t>5%</a:t>
                      </a:r>
                    </a:p>
                    <a:p>
                      <a:pPr marL="0" marR="0" algn="ctr">
                        <a:lnSpc>
                          <a:spcPct val="115000"/>
                        </a:lnSpc>
                        <a:spcBef>
                          <a:spcPts val="0"/>
                        </a:spcBef>
                        <a:spcAft>
                          <a:spcPts val="0"/>
                        </a:spcAft>
                      </a:pPr>
                      <a:r>
                        <a:rPr lang="en-US" sz="2000" b="0">
                          <a:solidFill>
                            <a:schemeClr val="bg1"/>
                          </a:solidFill>
                          <a:latin typeface="+mn-lt"/>
                          <a:ea typeface="Calibri"/>
                          <a:cs typeface="Times New Roman"/>
                        </a:rPr>
                        <a:t>46%</a:t>
                      </a:r>
                    </a:p>
                  </a:txBody>
                  <a:tcPr marL="68580" marR="68580" marT="0" marB="0"/>
                </a:tc>
                <a:tc>
                  <a:txBody>
                    <a:bodyPr/>
                    <a:lstStyle/>
                    <a:p>
                      <a:pPr marL="0" marR="0" algn="ctr">
                        <a:lnSpc>
                          <a:spcPct val="115000"/>
                        </a:lnSpc>
                        <a:spcBef>
                          <a:spcPts val="0"/>
                        </a:spcBef>
                        <a:spcAft>
                          <a:spcPts val="0"/>
                        </a:spcAft>
                      </a:pPr>
                      <a:r>
                        <a:rPr lang="en-US" sz="2000" b="1" dirty="0">
                          <a:solidFill>
                            <a:schemeClr val="bg1"/>
                          </a:solidFill>
                          <a:latin typeface="+mn-lt"/>
                          <a:ea typeface="Calibri"/>
                          <a:cs typeface="Times New Roman"/>
                        </a:rPr>
                        <a:t>27%</a:t>
                      </a:r>
                    </a:p>
                    <a:p>
                      <a:pPr marL="0" marR="0" algn="ctr">
                        <a:lnSpc>
                          <a:spcPct val="115000"/>
                        </a:lnSpc>
                        <a:spcBef>
                          <a:spcPts val="0"/>
                        </a:spcBef>
                        <a:spcAft>
                          <a:spcPts val="0"/>
                        </a:spcAft>
                      </a:pPr>
                      <a:r>
                        <a:rPr lang="en-US" sz="2000" b="0" dirty="0">
                          <a:solidFill>
                            <a:schemeClr val="bg1"/>
                          </a:solidFill>
                          <a:latin typeface="+mn-lt"/>
                          <a:ea typeface="Calibri"/>
                          <a:cs typeface="Times New Roman"/>
                        </a:rPr>
                        <a:t>4%</a:t>
                      </a:r>
                    </a:p>
                    <a:p>
                      <a:pPr marL="0" marR="0" algn="ctr">
                        <a:lnSpc>
                          <a:spcPct val="115000"/>
                        </a:lnSpc>
                        <a:spcBef>
                          <a:spcPts val="0"/>
                        </a:spcBef>
                        <a:spcAft>
                          <a:spcPts val="0"/>
                        </a:spcAft>
                      </a:pPr>
                      <a:r>
                        <a:rPr lang="en-US" sz="2000" b="0" dirty="0">
                          <a:solidFill>
                            <a:schemeClr val="bg1"/>
                          </a:solidFill>
                          <a:latin typeface="+mn-lt"/>
                          <a:ea typeface="Calibri"/>
                          <a:cs typeface="Times New Roman"/>
                        </a:rPr>
                        <a:t>69%</a:t>
                      </a:r>
                    </a:p>
                  </a:txBody>
                  <a:tcPr marL="68580" marR="68580" marT="0" marB="0"/>
                </a:tc>
                <a:tc>
                  <a:txBody>
                    <a:bodyPr/>
                    <a:lstStyle/>
                    <a:p>
                      <a:pPr marL="0" marR="0" algn="ctr">
                        <a:lnSpc>
                          <a:spcPct val="115000"/>
                        </a:lnSpc>
                        <a:spcBef>
                          <a:spcPts val="0"/>
                        </a:spcBef>
                        <a:spcAft>
                          <a:spcPts val="0"/>
                        </a:spcAft>
                      </a:pPr>
                      <a:r>
                        <a:rPr lang="en-US" sz="2000" b="0" dirty="0">
                          <a:solidFill>
                            <a:schemeClr val="bg1"/>
                          </a:solidFill>
                          <a:latin typeface="+mn-lt"/>
                          <a:ea typeface="Calibri"/>
                          <a:cs typeface="Times New Roman"/>
                        </a:rPr>
                        <a:t>&lt;.0001</a:t>
                      </a:r>
                    </a:p>
                  </a:txBody>
                  <a:tcPr marL="68580" marR="68580" marT="0" marB="0"/>
                </a:tc>
              </a:tr>
              <a:tr h="1450898">
                <a:tc>
                  <a:txBody>
                    <a:bodyPr/>
                    <a:lstStyle/>
                    <a:p>
                      <a:pPr marL="0" marR="0" algn="l">
                        <a:lnSpc>
                          <a:spcPct val="115000"/>
                        </a:lnSpc>
                        <a:spcBef>
                          <a:spcPts val="0"/>
                        </a:spcBef>
                        <a:spcAft>
                          <a:spcPts val="0"/>
                        </a:spcAft>
                      </a:pPr>
                      <a:r>
                        <a:rPr lang="en-US" sz="2000" b="1">
                          <a:solidFill>
                            <a:schemeClr val="bg1"/>
                          </a:solidFill>
                          <a:latin typeface="+mn-lt"/>
                          <a:ea typeface="Calibri"/>
                          <a:cs typeface="Arial"/>
                        </a:rPr>
                        <a:t>Main partner’s relative age</a:t>
                      </a:r>
                      <a:endParaRPr lang="en-US" sz="2000" b="1">
                        <a:solidFill>
                          <a:schemeClr val="bg1"/>
                        </a:solidFill>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0" i="1" dirty="0">
                          <a:solidFill>
                            <a:schemeClr val="bg1"/>
                          </a:solidFill>
                          <a:latin typeface="+mn-lt"/>
                          <a:ea typeface="Calibri"/>
                          <a:cs typeface="Times New Roman"/>
                        </a:rPr>
                        <a:t>Older </a:t>
                      </a:r>
                    </a:p>
                    <a:p>
                      <a:pPr marL="0" marR="0" algn="ctr">
                        <a:lnSpc>
                          <a:spcPct val="115000"/>
                        </a:lnSpc>
                        <a:spcBef>
                          <a:spcPts val="0"/>
                        </a:spcBef>
                        <a:spcAft>
                          <a:spcPts val="0"/>
                        </a:spcAft>
                      </a:pPr>
                      <a:r>
                        <a:rPr lang="en-US" sz="2000" b="0" i="1" dirty="0">
                          <a:solidFill>
                            <a:schemeClr val="bg1"/>
                          </a:solidFill>
                          <a:latin typeface="+mn-lt"/>
                          <a:ea typeface="Calibri"/>
                          <a:cs typeface="Times New Roman"/>
                        </a:rPr>
                        <a:t>Younger </a:t>
                      </a:r>
                    </a:p>
                    <a:p>
                      <a:pPr marL="0" marR="0" algn="ctr">
                        <a:lnSpc>
                          <a:spcPct val="115000"/>
                        </a:lnSpc>
                        <a:spcBef>
                          <a:spcPts val="0"/>
                        </a:spcBef>
                        <a:spcAft>
                          <a:spcPts val="0"/>
                        </a:spcAft>
                      </a:pPr>
                      <a:r>
                        <a:rPr lang="en-US" sz="2000" b="0" i="1" dirty="0">
                          <a:solidFill>
                            <a:schemeClr val="bg1"/>
                          </a:solidFill>
                          <a:latin typeface="+mn-lt"/>
                          <a:ea typeface="Calibri"/>
                          <a:cs typeface="Times New Roman"/>
                        </a:rPr>
                        <a:t>Same age </a:t>
                      </a:r>
                    </a:p>
                  </a:txBody>
                  <a:tcPr marL="68580" marR="68580" marT="0" marB="0"/>
                </a:tc>
                <a:tc>
                  <a:txBody>
                    <a:bodyPr/>
                    <a:lstStyle/>
                    <a:p>
                      <a:pPr marL="0" marR="0" algn="ctr">
                        <a:lnSpc>
                          <a:spcPct val="115000"/>
                        </a:lnSpc>
                        <a:spcBef>
                          <a:spcPts val="0"/>
                        </a:spcBef>
                        <a:spcAft>
                          <a:spcPts val="0"/>
                        </a:spcAft>
                      </a:pPr>
                      <a:r>
                        <a:rPr lang="en-US" sz="2000" b="0">
                          <a:solidFill>
                            <a:schemeClr val="bg1"/>
                          </a:solidFill>
                          <a:latin typeface="+mn-lt"/>
                          <a:ea typeface="Calibri"/>
                          <a:cs typeface="Times New Roman"/>
                        </a:rPr>
                        <a:t>64%</a:t>
                      </a:r>
                    </a:p>
                    <a:p>
                      <a:pPr marL="0" marR="0" algn="ctr">
                        <a:lnSpc>
                          <a:spcPct val="115000"/>
                        </a:lnSpc>
                        <a:spcBef>
                          <a:spcPts val="0"/>
                        </a:spcBef>
                        <a:spcAft>
                          <a:spcPts val="0"/>
                        </a:spcAft>
                      </a:pPr>
                      <a:r>
                        <a:rPr lang="en-US" sz="2000" b="0">
                          <a:solidFill>
                            <a:schemeClr val="bg1"/>
                          </a:solidFill>
                          <a:latin typeface="+mn-lt"/>
                          <a:ea typeface="Calibri"/>
                          <a:cs typeface="Times New Roman"/>
                        </a:rPr>
                        <a:t>28%</a:t>
                      </a:r>
                    </a:p>
                    <a:p>
                      <a:pPr marL="0" marR="0" algn="ctr">
                        <a:lnSpc>
                          <a:spcPct val="115000"/>
                        </a:lnSpc>
                        <a:spcBef>
                          <a:spcPts val="0"/>
                        </a:spcBef>
                        <a:spcAft>
                          <a:spcPts val="0"/>
                        </a:spcAft>
                      </a:pPr>
                      <a:r>
                        <a:rPr lang="en-US" sz="2000" b="0">
                          <a:solidFill>
                            <a:schemeClr val="bg1"/>
                          </a:solidFill>
                          <a:latin typeface="+mn-lt"/>
                          <a:ea typeface="Calibri"/>
                          <a:cs typeface="Times New Roman"/>
                        </a:rPr>
                        <a:t>8%</a:t>
                      </a:r>
                    </a:p>
                  </a:txBody>
                  <a:tcPr marL="68580" marR="68580" marT="0" marB="0"/>
                </a:tc>
                <a:tc>
                  <a:txBody>
                    <a:bodyPr/>
                    <a:lstStyle/>
                    <a:p>
                      <a:pPr marL="0" marR="0" algn="ctr">
                        <a:lnSpc>
                          <a:spcPct val="115000"/>
                        </a:lnSpc>
                        <a:spcBef>
                          <a:spcPts val="0"/>
                        </a:spcBef>
                        <a:spcAft>
                          <a:spcPts val="0"/>
                        </a:spcAft>
                      </a:pPr>
                      <a:r>
                        <a:rPr lang="en-US" sz="2000" b="0">
                          <a:solidFill>
                            <a:schemeClr val="bg1"/>
                          </a:solidFill>
                          <a:latin typeface="+mn-lt"/>
                          <a:ea typeface="Calibri"/>
                          <a:cs typeface="Times New Roman"/>
                        </a:rPr>
                        <a:t>63%</a:t>
                      </a:r>
                    </a:p>
                    <a:p>
                      <a:pPr marL="0" marR="0" algn="ctr">
                        <a:lnSpc>
                          <a:spcPct val="115000"/>
                        </a:lnSpc>
                        <a:spcBef>
                          <a:spcPts val="0"/>
                        </a:spcBef>
                        <a:spcAft>
                          <a:spcPts val="0"/>
                        </a:spcAft>
                      </a:pPr>
                      <a:r>
                        <a:rPr lang="en-US" sz="2000" b="0">
                          <a:solidFill>
                            <a:schemeClr val="bg1"/>
                          </a:solidFill>
                          <a:latin typeface="+mn-lt"/>
                          <a:ea typeface="Calibri"/>
                          <a:cs typeface="Times New Roman"/>
                        </a:rPr>
                        <a:t>30%</a:t>
                      </a:r>
                    </a:p>
                    <a:p>
                      <a:pPr marL="0" marR="0" algn="ctr">
                        <a:lnSpc>
                          <a:spcPct val="115000"/>
                        </a:lnSpc>
                        <a:spcBef>
                          <a:spcPts val="0"/>
                        </a:spcBef>
                        <a:spcAft>
                          <a:spcPts val="0"/>
                        </a:spcAft>
                      </a:pPr>
                      <a:r>
                        <a:rPr lang="en-US" sz="2000" b="0">
                          <a:solidFill>
                            <a:schemeClr val="bg1"/>
                          </a:solidFill>
                          <a:latin typeface="+mn-lt"/>
                          <a:ea typeface="Calibri"/>
                          <a:cs typeface="Times New Roman"/>
                        </a:rPr>
                        <a:t>7%</a:t>
                      </a:r>
                    </a:p>
                  </a:txBody>
                  <a:tcPr marL="68580" marR="68580" marT="0" marB="0"/>
                </a:tc>
                <a:tc>
                  <a:txBody>
                    <a:bodyPr/>
                    <a:lstStyle/>
                    <a:p>
                      <a:pPr marL="0" marR="0" algn="ctr">
                        <a:lnSpc>
                          <a:spcPct val="115000"/>
                        </a:lnSpc>
                        <a:spcBef>
                          <a:spcPts val="0"/>
                        </a:spcBef>
                        <a:spcAft>
                          <a:spcPts val="0"/>
                        </a:spcAft>
                      </a:pPr>
                      <a:r>
                        <a:rPr lang="en-US" sz="2000" b="0">
                          <a:solidFill>
                            <a:schemeClr val="bg1"/>
                          </a:solidFill>
                          <a:latin typeface="+mn-lt"/>
                          <a:ea typeface="Calibri"/>
                          <a:cs typeface="Times New Roman"/>
                        </a:rPr>
                        <a:t>56%</a:t>
                      </a:r>
                    </a:p>
                    <a:p>
                      <a:pPr marL="0" marR="0" algn="ctr">
                        <a:lnSpc>
                          <a:spcPct val="115000"/>
                        </a:lnSpc>
                        <a:spcBef>
                          <a:spcPts val="0"/>
                        </a:spcBef>
                        <a:spcAft>
                          <a:spcPts val="0"/>
                        </a:spcAft>
                      </a:pPr>
                      <a:r>
                        <a:rPr lang="en-US" sz="2000" b="0">
                          <a:solidFill>
                            <a:schemeClr val="bg1"/>
                          </a:solidFill>
                          <a:latin typeface="+mn-lt"/>
                          <a:ea typeface="Calibri"/>
                          <a:cs typeface="Times New Roman"/>
                        </a:rPr>
                        <a:t>33%</a:t>
                      </a:r>
                    </a:p>
                    <a:p>
                      <a:pPr marL="0" marR="0" algn="ctr">
                        <a:lnSpc>
                          <a:spcPct val="115000"/>
                        </a:lnSpc>
                        <a:spcBef>
                          <a:spcPts val="0"/>
                        </a:spcBef>
                        <a:spcAft>
                          <a:spcPts val="0"/>
                        </a:spcAft>
                      </a:pPr>
                      <a:r>
                        <a:rPr lang="en-US" sz="2000" b="0">
                          <a:solidFill>
                            <a:schemeClr val="bg1"/>
                          </a:solidFill>
                          <a:latin typeface="+mn-lt"/>
                          <a:ea typeface="Calibri"/>
                          <a:cs typeface="Times New Roman"/>
                        </a:rPr>
                        <a:t>11%</a:t>
                      </a:r>
                    </a:p>
                  </a:txBody>
                  <a:tcPr marL="68580" marR="68580" marT="0" marB="0"/>
                </a:tc>
                <a:tc>
                  <a:txBody>
                    <a:bodyPr/>
                    <a:lstStyle/>
                    <a:p>
                      <a:pPr marL="0" marR="0" algn="ctr">
                        <a:lnSpc>
                          <a:spcPct val="115000"/>
                        </a:lnSpc>
                        <a:spcBef>
                          <a:spcPts val="0"/>
                        </a:spcBef>
                        <a:spcAft>
                          <a:spcPts val="0"/>
                        </a:spcAft>
                      </a:pPr>
                      <a:r>
                        <a:rPr lang="en-US" sz="2000" b="0" dirty="0">
                          <a:solidFill>
                            <a:schemeClr val="bg1"/>
                          </a:solidFill>
                          <a:latin typeface="+mn-lt"/>
                          <a:ea typeface="Calibri"/>
                          <a:cs typeface="Times New Roman"/>
                        </a:rPr>
                        <a:t>35%</a:t>
                      </a:r>
                    </a:p>
                    <a:p>
                      <a:pPr marL="0" marR="0" algn="ctr">
                        <a:lnSpc>
                          <a:spcPct val="115000"/>
                        </a:lnSpc>
                        <a:spcBef>
                          <a:spcPts val="0"/>
                        </a:spcBef>
                        <a:spcAft>
                          <a:spcPts val="0"/>
                        </a:spcAft>
                      </a:pPr>
                      <a:r>
                        <a:rPr lang="en-US" sz="2000" b="1" dirty="0">
                          <a:solidFill>
                            <a:schemeClr val="bg1"/>
                          </a:solidFill>
                          <a:latin typeface="+mn-lt"/>
                          <a:ea typeface="Calibri"/>
                          <a:cs typeface="Times New Roman"/>
                        </a:rPr>
                        <a:t>59%</a:t>
                      </a:r>
                    </a:p>
                    <a:p>
                      <a:pPr marL="0" marR="0" algn="ctr">
                        <a:lnSpc>
                          <a:spcPct val="115000"/>
                        </a:lnSpc>
                        <a:spcBef>
                          <a:spcPts val="0"/>
                        </a:spcBef>
                        <a:spcAft>
                          <a:spcPts val="0"/>
                        </a:spcAft>
                      </a:pPr>
                      <a:r>
                        <a:rPr lang="en-US" sz="2000" b="0" dirty="0">
                          <a:solidFill>
                            <a:schemeClr val="bg1"/>
                          </a:solidFill>
                          <a:latin typeface="+mn-lt"/>
                          <a:ea typeface="Calibri"/>
                          <a:cs typeface="Times New Roman"/>
                        </a:rPr>
                        <a:t>6%</a:t>
                      </a:r>
                    </a:p>
                  </a:txBody>
                  <a:tcPr marL="68580" marR="68580" marT="0" marB="0"/>
                </a:tc>
                <a:tc>
                  <a:txBody>
                    <a:bodyPr/>
                    <a:lstStyle/>
                    <a:p>
                      <a:pPr marL="0" marR="0" algn="ctr">
                        <a:lnSpc>
                          <a:spcPct val="115000"/>
                        </a:lnSpc>
                        <a:spcBef>
                          <a:spcPts val="0"/>
                        </a:spcBef>
                        <a:spcAft>
                          <a:spcPts val="0"/>
                        </a:spcAft>
                      </a:pPr>
                      <a:r>
                        <a:rPr lang="en-US" sz="2000" b="0" dirty="0">
                          <a:solidFill>
                            <a:schemeClr val="bg1"/>
                          </a:solidFill>
                          <a:latin typeface="+mn-lt"/>
                          <a:ea typeface="Calibri"/>
                          <a:cs typeface="Times New Roman"/>
                        </a:rPr>
                        <a:t>&lt;.0001</a:t>
                      </a:r>
                    </a:p>
                  </a:txBody>
                  <a:tcPr marL="68580" marR="68580" marT="0" marB="0"/>
                </a:tc>
              </a:tr>
              <a:tr h="857910">
                <a:tc>
                  <a:txBody>
                    <a:bodyPr/>
                    <a:lstStyle/>
                    <a:p>
                      <a:pPr marL="0" marR="0" algn="l">
                        <a:spcBef>
                          <a:spcPts val="0"/>
                        </a:spcBef>
                        <a:spcAft>
                          <a:spcPts val="0"/>
                        </a:spcAft>
                      </a:pPr>
                      <a:r>
                        <a:rPr lang="en-US" sz="2000" b="1" kern="1200" dirty="0">
                          <a:solidFill>
                            <a:schemeClr val="bg1"/>
                          </a:solidFill>
                          <a:latin typeface="+mn-lt"/>
                          <a:ea typeface="Cambria"/>
                        </a:rPr>
                        <a:t>Main partners age </a:t>
                      </a:r>
                      <a:endParaRPr lang="en-US" sz="2000" b="1" dirty="0">
                        <a:solidFill>
                          <a:schemeClr val="bg1"/>
                        </a:solidFill>
                        <a:latin typeface="+mn-lt"/>
                        <a:ea typeface="Times New Roman"/>
                      </a:endParaRPr>
                    </a:p>
                  </a:txBody>
                  <a:tcPr marL="68580" marR="68580" marT="0" marB="0"/>
                </a:tc>
                <a:tc>
                  <a:txBody>
                    <a:bodyPr/>
                    <a:lstStyle/>
                    <a:p>
                      <a:pPr marL="0" marR="0" algn="ctr">
                        <a:spcBef>
                          <a:spcPts val="0"/>
                        </a:spcBef>
                        <a:spcAft>
                          <a:spcPts val="0"/>
                        </a:spcAft>
                      </a:pPr>
                      <a:r>
                        <a:rPr lang="en-US" sz="2000" b="0" i="1" kern="1200" dirty="0">
                          <a:solidFill>
                            <a:schemeClr val="bg1"/>
                          </a:solidFill>
                          <a:latin typeface="+mn-lt"/>
                          <a:ea typeface="Cambria"/>
                        </a:rPr>
                        <a:t>M (SD)</a:t>
                      </a:r>
                      <a:endParaRPr lang="en-US" sz="2000" b="0" i="1" dirty="0">
                        <a:solidFill>
                          <a:schemeClr val="bg1"/>
                        </a:solidFill>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2000" b="0">
                          <a:solidFill>
                            <a:schemeClr val="bg1"/>
                          </a:solidFill>
                          <a:latin typeface="+mn-lt"/>
                          <a:ea typeface="Calibri"/>
                          <a:cs typeface="Times New Roman"/>
                        </a:rPr>
                        <a:t>39(8)</a:t>
                      </a:r>
                    </a:p>
                  </a:txBody>
                  <a:tcPr marL="68580" marR="68580" marT="0" marB="0"/>
                </a:tc>
                <a:tc>
                  <a:txBody>
                    <a:bodyPr/>
                    <a:lstStyle/>
                    <a:p>
                      <a:pPr marL="0" marR="0" algn="ctr">
                        <a:lnSpc>
                          <a:spcPct val="115000"/>
                        </a:lnSpc>
                        <a:spcBef>
                          <a:spcPts val="0"/>
                        </a:spcBef>
                        <a:spcAft>
                          <a:spcPts val="0"/>
                        </a:spcAft>
                      </a:pPr>
                      <a:r>
                        <a:rPr lang="en-US" sz="2000" b="0" dirty="0">
                          <a:solidFill>
                            <a:schemeClr val="bg1"/>
                          </a:solidFill>
                          <a:latin typeface="+mn-lt"/>
                          <a:ea typeface="Calibri"/>
                          <a:cs typeface="Times New Roman"/>
                        </a:rPr>
                        <a:t>47 (8)</a:t>
                      </a:r>
                    </a:p>
                  </a:txBody>
                  <a:tcPr marL="68580" marR="68580" marT="0" marB="0"/>
                </a:tc>
                <a:tc>
                  <a:txBody>
                    <a:bodyPr/>
                    <a:lstStyle/>
                    <a:p>
                      <a:pPr marL="0" marR="0" algn="ctr">
                        <a:lnSpc>
                          <a:spcPct val="115000"/>
                        </a:lnSpc>
                        <a:spcBef>
                          <a:spcPts val="0"/>
                        </a:spcBef>
                        <a:spcAft>
                          <a:spcPts val="0"/>
                        </a:spcAft>
                      </a:pPr>
                      <a:r>
                        <a:rPr lang="en-US" sz="2000" b="0" dirty="0">
                          <a:solidFill>
                            <a:schemeClr val="bg1"/>
                          </a:solidFill>
                          <a:latin typeface="+mn-lt"/>
                          <a:ea typeface="Calibri"/>
                          <a:cs typeface="Times New Roman"/>
                        </a:rPr>
                        <a:t>52 (7)</a:t>
                      </a:r>
                    </a:p>
                  </a:txBody>
                  <a:tcPr marL="68580" marR="68580" marT="0" marB="0"/>
                </a:tc>
                <a:tc>
                  <a:txBody>
                    <a:bodyPr/>
                    <a:lstStyle/>
                    <a:p>
                      <a:pPr marL="0" marR="0" algn="ctr">
                        <a:lnSpc>
                          <a:spcPct val="115000"/>
                        </a:lnSpc>
                        <a:spcBef>
                          <a:spcPts val="0"/>
                        </a:spcBef>
                        <a:spcAft>
                          <a:spcPts val="0"/>
                        </a:spcAft>
                      </a:pPr>
                      <a:r>
                        <a:rPr lang="en-US" sz="2000" b="1" dirty="0">
                          <a:solidFill>
                            <a:schemeClr val="bg1"/>
                          </a:solidFill>
                          <a:latin typeface="+mn-lt"/>
                          <a:ea typeface="Calibri"/>
                          <a:cs typeface="Times New Roman"/>
                        </a:rPr>
                        <a:t>55 </a:t>
                      </a:r>
                      <a:r>
                        <a:rPr lang="en-US" sz="2000" b="0" dirty="0">
                          <a:solidFill>
                            <a:schemeClr val="bg1"/>
                          </a:solidFill>
                          <a:latin typeface="+mn-lt"/>
                          <a:ea typeface="Calibri"/>
                          <a:cs typeface="Times New Roman"/>
                        </a:rPr>
                        <a:t>(8)</a:t>
                      </a: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dirty="0" smtClean="0">
                          <a:solidFill>
                            <a:schemeClr val="bg1"/>
                          </a:solidFill>
                          <a:latin typeface="+mn-lt"/>
                          <a:ea typeface="Calibri"/>
                          <a:cs typeface="Times New Roman"/>
                        </a:rPr>
                        <a:t>&lt;.0001</a:t>
                      </a:r>
                    </a:p>
                    <a:p>
                      <a:pPr marL="0" marR="0" algn="ctr">
                        <a:lnSpc>
                          <a:spcPct val="115000"/>
                        </a:lnSpc>
                        <a:spcBef>
                          <a:spcPts val="0"/>
                        </a:spcBef>
                        <a:spcAft>
                          <a:spcPts val="0"/>
                        </a:spcAft>
                      </a:pPr>
                      <a:endParaRPr lang="en-US" sz="2000" b="0" dirty="0">
                        <a:solidFill>
                          <a:schemeClr val="bg1"/>
                        </a:solidFill>
                        <a:latin typeface="+mn-lt"/>
                        <a:ea typeface="Calibri"/>
                        <a:cs typeface="Times New Roman"/>
                      </a:endParaRPr>
                    </a:p>
                  </a:txBody>
                  <a:tcPr marL="68580" marR="68580" marT="0" marB="0"/>
                </a:tc>
              </a:tr>
            </a:tbl>
          </a:graphicData>
        </a:graphic>
      </p:graphicFrame>
      <p:sp>
        <p:nvSpPr>
          <p:cNvPr id="5" name="Slide Number Placeholder 4"/>
          <p:cNvSpPr>
            <a:spLocks noGrp="1"/>
          </p:cNvSpPr>
          <p:nvPr>
            <p:ph type="sldNum" sz="quarter" idx="12"/>
          </p:nvPr>
        </p:nvSpPr>
        <p:spPr/>
        <p:txBody>
          <a:bodyPr/>
          <a:lstStyle/>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400" dirty="0" smtClean="0"/>
              <a:t>Partner characteristics </a:t>
            </a:r>
            <a:br>
              <a:rPr lang="en-US" sz="4400" dirty="0" smtClean="0"/>
            </a:br>
            <a:r>
              <a:rPr lang="en-US" sz="4400" dirty="0" smtClean="0"/>
              <a:t>for 50 + across clinical groups</a:t>
            </a:r>
            <a:endParaRPr lang="en-US" sz="4400" dirty="0"/>
          </a:p>
        </p:txBody>
      </p:sp>
      <p:graphicFrame>
        <p:nvGraphicFramePr>
          <p:cNvPr id="8" name="Content Placeholder 7"/>
          <p:cNvGraphicFramePr>
            <a:graphicFrameLocks noGrp="1"/>
          </p:cNvGraphicFramePr>
          <p:nvPr>
            <p:ph idx="1"/>
          </p:nvPr>
        </p:nvGraphicFramePr>
        <p:xfrm>
          <a:off x="1276709" y="1725284"/>
          <a:ext cx="7660257" cy="4431675"/>
        </p:xfrm>
        <a:graphic>
          <a:graphicData uri="http://schemas.openxmlformats.org/drawingml/2006/table">
            <a:tbl>
              <a:tblPr firstRow="1" bandRow="1">
                <a:tableStyleId>{5C22544A-7EE6-4342-B048-85BDC9FD1C3A}</a:tableStyleId>
              </a:tblPr>
              <a:tblGrid>
                <a:gridCol w="2259248"/>
                <a:gridCol w="1200224"/>
                <a:gridCol w="1059022"/>
                <a:gridCol w="1094322"/>
                <a:gridCol w="1041371"/>
                <a:gridCol w="1006070"/>
              </a:tblGrid>
              <a:tr h="750004">
                <a:tc gridSpan="2">
                  <a:txBody>
                    <a:bodyPr/>
                    <a:lstStyle/>
                    <a:p>
                      <a:endParaRPr lang="en-US" sz="2000" b="1" dirty="0"/>
                    </a:p>
                  </a:txBody>
                  <a:tcPr/>
                </a:tc>
                <a:tc hMerge="1">
                  <a:txBody>
                    <a:bodyPr/>
                    <a:lstStyle/>
                    <a:p>
                      <a:endParaRPr lang="en-US" dirty="0"/>
                    </a:p>
                  </a:txBody>
                  <a:tcPr/>
                </a:tc>
                <a:tc>
                  <a:txBody>
                    <a:bodyPr/>
                    <a:lstStyle/>
                    <a:p>
                      <a:pPr marL="0" marR="0" algn="ctr">
                        <a:spcBef>
                          <a:spcPts val="0"/>
                        </a:spcBef>
                        <a:spcAft>
                          <a:spcPts val="0"/>
                        </a:spcAft>
                      </a:pPr>
                      <a:r>
                        <a:rPr lang="en-US" sz="2000" b="1" kern="1200" dirty="0" smtClean="0">
                          <a:solidFill>
                            <a:schemeClr val="bg1"/>
                          </a:solidFill>
                          <a:latin typeface="+mn-lt"/>
                          <a:ea typeface="Cambria"/>
                        </a:rPr>
                        <a:t>VL+</a:t>
                      </a:r>
                      <a:endParaRPr lang="en-US" sz="2000" b="1" dirty="0">
                        <a:solidFill>
                          <a:schemeClr val="bg1"/>
                        </a:solidFill>
                        <a:latin typeface="+mn-lt"/>
                        <a:ea typeface="Times New Roman"/>
                      </a:endParaRPr>
                    </a:p>
                    <a:p>
                      <a:pPr marL="0" marR="0" algn="ctr">
                        <a:spcBef>
                          <a:spcPts val="0"/>
                        </a:spcBef>
                        <a:spcAft>
                          <a:spcPts val="0"/>
                        </a:spcAft>
                      </a:pPr>
                      <a:r>
                        <a:rPr lang="en-US" sz="2000" b="1" kern="1200" dirty="0" smtClean="0">
                          <a:solidFill>
                            <a:schemeClr val="bg1"/>
                          </a:solidFill>
                          <a:latin typeface="+mn-lt"/>
                          <a:ea typeface="Cambria"/>
                        </a:rPr>
                        <a:t>(N=228)</a:t>
                      </a:r>
                      <a:endParaRPr lang="en-US" sz="2000" b="1" dirty="0">
                        <a:solidFill>
                          <a:schemeClr val="bg1"/>
                        </a:solidFill>
                        <a:latin typeface="+mn-lt"/>
                        <a:ea typeface="Times New Roman"/>
                      </a:endParaRPr>
                    </a:p>
                  </a:txBody>
                  <a:tcPr marL="68580" marR="68580" marT="0" marB="0"/>
                </a:tc>
                <a:tc>
                  <a:txBody>
                    <a:bodyPr/>
                    <a:lstStyle/>
                    <a:p>
                      <a:pPr marL="0" marR="0" algn="ctr">
                        <a:spcBef>
                          <a:spcPts val="0"/>
                        </a:spcBef>
                        <a:spcAft>
                          <a:spcPts val="0"/>
                        </a:spcAft>
                      </a:pPr>
                      <a:r>
                        <a:rPr lang="en-US" sz="2000" b="1" kern="1200" dirty="0" smtClean="0">
                          <a:solidFill>
                            <a:schemeClr val="bg1"/>
                          </a:solidFill>
                          <a:latin typeface="+mn-lt"/>
                          <a:ea typeface="Cambria"/>
                        </a:rPr>
                        <a:t>VL−</a:t>
                      </a:r>
                      <a:endParaRPr lang="en-US" sz="2000" b="1" dirty="0">
                        <a:solidFill>
                          <a:schemeClr val="bg1"/>
                        </a:solidFill>
                        <a:latin typeface="+mn-lt"/>
                        <a:ea typeface="Times New Roman"/>
                      </a:endParaRPr>
                    </a:p>
                    <a:p>
                      <a:pPr marL="0" marR="0" algn="ctr">
                        <a:spcBef>
                          <a:spcPts val="0"/>
                        </a:spcBef>
                        <a:spcAft>
                          <a:spcPts val="0"/>
                        </a:spcAft>
                      </a:pPr>
                      <a:r>
                        <a:rPr lang="en-US" sz="2000" b="1" kern="1200" dirty="0">
                          <a:solidFill>
                            <a:schemeClr val="bg1"/>
                          </a:solidFill>
                          <a:latin typeface="+mn-lt"/>
                          <a:ea typeface="Cambria"/>
                        </a:rPr>
                        <a:t>(N=345)</a:t>
                      </a:r>
                      <a:endParaRPr lang="en-US" sz="2000" b="1" dirty="0">
                        <a:solidFill>
                          <a:schemeClr val="bg1"/>
                        </a:solidFill>
                        <a:latin typeface="+mn-lt"/>
                        <a:ea typeface="Times New Roman"/>
                      </a:endParaRPr>
                    </a:p>
                  </a:txBody>
                  <a:tcPr marL="68580" marR="68580" marT="0" marB="0"/>
                </a:tc>
                <a:tc>
                  <a:txBody>
                    <a:bodyPr/>
                    <a:lstStyle/>
                    <a:p>
                      <a:pPr marL="0" marR="0" algn="ctr">
                        <a:spcBef>
                          <a:spcPts val="0"/>
                        </a:spcBef>
                        <a:spcAft>
                          <a:spcPts val="0"/>
                        </a:spcAft>
                      </a:pPr>
                      <a:r>
                        <a:rPr lang="en-US" sz="2000" b="1" kern="1200">
                          <a:solidFill>
                            <a:schemeClr val="bg1"/>
                          </a:solidFill>
                          <a:latin typeface="+mn-lt"/>
                          <a:ea typeface="Cambria"/>
                        </a:rPr>
                        <a:t>HIV−</a:t>
                      </a:r>
                      <a:endParaRPr lang="en-US" sz="2000" b="1">
                        <a:solidFill>
                          <a:schemeClr val="bg1"/>
                        </a:solidFill>
                        <a:latin typeface="+mn-lt"/>
                        <a:ea typeface="Times New Roman"/>
                      </a:endParaRPr>
                    </a:p>
                    <a:p>
                      <a:pPr marL="0" marR="0" algn="ctr">
                        <a:spcBef>
                          <a:spcPts val="0"/>
                        </a:spcBef>
                        <a:spcAft>
                          <a:spcPts val="0"/>
                        </a:spcAft>
                      </a:pPr>
                      <a:r>
                        <a:rPr lang="en-US" sz="2000" b="1" kern="1200">
                          <a:solidFill>
                            <a:schemeClr val="bg1"/>
                          </a:solidFill>
                          <a:latin typeface="+mn-lt"/>
                          <a:ea typeface="Cambria"/>
                        </a:rPr>
                        <a:t>(N=209)</a:t>
                      </a:r>
                      <a:endParaRPr lang="en-US" sz="2000" b="1">
                        <a:solidFill>
                          <a:schemeClr val="bg1"/>
                        </a:solidFill>
                        <a:latin typeface="+mn-lt"/>
                        <a:ea typeface="Times New Roman"/>
                      </a:endParaRPr>
                    </a:p>
                  </a:txBody>
                  <a:tcPr marL="68580" marR="68580" marT="0" marB="0"/>
                </a:tc>
                <a:tc>
                  <a:txBody>
                    <a:bodyPr/>
                    <a:lstStyle/>
                    <a:p>
                      <a:pPr marL="0" marR="0" algn="ctr">
                        <a:spcBef>
                          <a:spcPts val="0"/>
                        </a:spcBef>
                        <a:spcAft>
                          <a:spcPts val="0"/>
                        </a:spcAft>
                      </a:pPr>
                      <a:r>
                        <a:rPr lang="en-US" sz="2000" b="1" dirty="0">
                          <a:solidFill>
                            <a:schemeClr val="bg1"/>
                          </a:solidFill>
                          <a:latin typeface="+mn-lt"/>
                          <a:ea typeface="Times New Roman"/>
                        </a:rPr>
                        <a:t>p-value</a:t>
                      </a:r>
                    </a:p>
                  </a:txBody>
                  <a:tcPr marL="68580" marR="68580" marT="0" marB="0"/>
                </a:tc>
              </a:tr>
              <a:tr h="1437508">
                <a:tc>
                  <a:txBody>
                    <a:bodyPr/>
                    <a:lstStyle/>
                    <a:p>
                      <a:pPr marL="0" marR="0" algn="l">
                        <a:lnSpc>
                          <a:spcPct val="115000"/>
                        </a:lnSpc>
                        <a:spcBef>
                          <a:spcPts val="0"/>
                        </a:spcBef>
                        <a:spcAft>
                          <a:spcPts val="0"/>
                        </a:spcAft>
                      </a:pPr>
                      <a:r>
                        <a:rPr lang="en-US" sz="2000" b="1" dirty="0">
                          <a:solidFill>
                            <a:schemeClr val="bg1"/>
                          </a:solidFill>
                          <a:latin typeface="+mn-lt"/>
                          <a:ea typeface="Calibri"/>
                          <a:cs typeface="Arial"/>
                        </a:rPr>
                        <a:t>Main sex partner </a:t>
                      </a:r>
                      <a:endParaRPr lang="en-US" sz="2000" b="1" dirty="0">
                        <a:solidFill>
                          <a:schemeClr val="bg1"/>
                        </a:solidFill>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0" i="1" dirty="0">
                          <a:solidFill>
                            <a:schemeClr val="bg1"/>
                          </a:solidFill>
                          <a:latin typeface="+mn-lt"/>
                          <a:ea typeface="Calibri"/>
                          <a:cs typeface="Times New Roman"/>
                        </a:rPr>
                        <a:t>Ongoing </a:t>
                      </a:r>
                    </a:p>
                    <a:p>
                      <a:pPr marL="0" marR="0" algn="ctr">
                        <a:lnSpc>
                          <a:spcPct val="115000"/>
                        </a:lnSpc>
                        <a:spcBef>
                          <a:spcPts val="0"/>
                        </a:spcBef>
                        <a:spcAft>
                          <a:spcPts val="0"/>
                        </a:spcAft>
                      </a:pPr>
                      <a:r>
                        <a:rPr lang="en-US" sz="2000" b="0" i="1" dirty="0">
                          <a:solidFill>
                            <a:schemeClr val="bg1"/>
                          </a:solidFill>
                          <a:latin typeface="+mn-lt"/>
                          <a:ea typeface="Calibri"/>
                          <a:cs typeface="Times New Roman"/>
                        </a:rPr>
                        <a:t>Casual </a:t>
                      </a:r>
                    </a:p>
                    <a:p>
                      <a:pPr marL="0" marR="0" algn="ctr">
                        <a:lnSpc>
                          <a:spcPct val="115000"/>
                        </a:lnSpc>
                        <a:spcBef>
                          <a:spcPts val="0"/>
                        </a:spcBef>
                        <a:spcAft>
                          <a:spcPts val="0"/>
                        </a:spcAft>
                      </a:pPr>
                      <a:r>
                        <a:rPr lang="en-US" sz="2000" b="0" i="1" dirty="0">
                          <a:solidFill>
                            <a:schemeClr val="bg1"/>
                          </a:solidFill>
                          <a:latin typeface="+mn-lt"/>
                          <a:ea typeface="Calibri"/>
                          <a:cs typeface="Times New Roman"/>
                        </a:rPr>
                        <a:t>None</a:t>
                      </a:r>
                    </a:p>
                  </a:txBody>
                  <a:tcPr marL="68580" marR="68580" marT="0" marB="0"/>
                </a:tc>
                <a:tc>
                  <a:txBody>
                    <a:bodyPr/>
                    <a:lstStyle/>
                    <a:p>
                      <a:pPr marL="0" marR="0" algn="ctr">
                        <a:lnSpc>
                          <a:spcPct val="115000"/>
                        </a:lnSpc>
                        <a:spcBef>
                          <a:spcPts val="0"/>
                        </a:spcBef>
                        <a:spcAft>
                          <a:spcPts val="0"/>
                        </a:spcAft>
                      </a:pPr>
                      <a:r>
                        <a:rPr lang="en-US" sz="2000" b="0" dirty="0">
                          <a:solidFill>
                            <a:schemeClr val="bg1"/>
                          </a:solidFill>
                          <a:latin typeface="+mn-lt"/>
                          <a:ea typeface="Calibri"/>
                          <a:cs typeface="Times New Roman"/>
                        </a:rPr>
                        <a:t>30%</a:t>
                      </a:r>
                    </a:p>
                    <a:p>
                      <a:pPr marL="0" marR="0" algn="ctr">
                        <a:lnSpc>
                          <a:spcPct val="115000"/>
                        </a:lnSpc>
                        <a:spcBef>
                          <a:spcPts val="0"/>
                        </a:spcBef>
                        <a:spcAft>
                          <a:spcPts val="0"/>
                        </a:spcAft>
                      </a:pPr>
                      <a:r>
                        <a:rPr lang="en-US" sz="2000" b="0" dirty="0">
                          <a:solidFill>
                            <a:schemeClr val="bg1"/>
                          </a:solidFill>
                          <a:latin typeface="+mn-lt"/>
                          <a:ea typeface="Calibri"/>
                          <a:cs typeface="Times New Roman"/>
                        </a:rPr>
                        <a:t>3%</a:t>
                      </a:r>
                    </a:p>
                    <a:p>
                      <a:pPr marL="0" marR="0" algn="ctr">
                        <a:lnSpc>
                          <a:spcPct val="115000"/>
                        </a:lnSpc>
                        <a:spcBef>
                          <a:spcPts val="0"/>
                        </a:spcBef>
                        <a:spcAft>
                          <a:spcPts val="0"/>
                        </a:spcAft>
                      </a:pPr>
                      <a:r>
                        <a:rPr lang="en-US" sz="2000" b="1" dirty="0">
                          <a:solidFill>
                            <a:schemeClr val="bg1"/>
                          </a:solidFill>
                          <a:latin typeface="+mn-lt"/>
                          <a:ea typeface="Calibri"/>
                          <a:cs typeface="Times New Roman"/>
                        </a:rPr>
                        <a:t>67%</a:t>
                      </a:r>
                    </a:p>
                  </a:txBody>
                  <a:tcPr marL="68580" marR="68580" marT="0" marB="0"/>
                </a:tc>
                <a:tc>
                  <a:txBody>
                    <a:bodyPr/>
                    <a:lstStyle/>
                    <a:p>
                      <a:pPr marL="0" marR="0" algn="ctr">
                        <a:lnSpc>
                          <a:spcPct val="115000"/>
                        </a:lnSpc>
                        <a:spcBef>
                          <a:spcPts val="0"/>
                        </a:spcBef>
                        <a:spcAft>
                          <a:spcPts val="0"/>
                        </a:spcAft>
                      </a:pPr>
                      <a:r>
                        <a:rPr lang="en-US" sz="2000" b="0" dirty="0">
                          <a:solidFill>
                            <a:schemeClr val="bg1"/>
                          </a:solidFill>
                          <a:latin typeface="+mn-lt"/>
                          <a:ea typeface="Calibri"/>
                          <a:cs typeface="Times New Roman"/>
                        </a:rPr>
                        <a:t>35%</a:t>
                      </a:r>
                    </a:p>
                    <a:p>
                      <a:pPr marL="0" marR="0" algn="ctr">
                        <a:lnSpc>
                          <a:spcPct val="115000"/>
                        </a:lnSpc>
                        <a:spcBef>
                          <a:spcPts val="0"/>
                        </a:spcBef>
                        <a:spcAft>
                          <a:spcPts val="0"/>
                        </a:spcAft>
                      </a:pPr>
                      <a:r>
                        <a:rPr lang="en-US" sz="2000" b="0" dirty="0">
                          <a:solidFill>
                            <a:schemeClr val="bg1"/>
                          </a:solidFill>
                          <a:latin typeface="+mn-lt"/>
                          <a:ea typeface="Calibri"/>
                          <a:cs typeface="Times New Roman"/>
                        </a:rPr>
                        <a:t>3%</a:t>
                      </a:r>
                    </a:p>
                    <a:p>
                      <a:pPr marL="0" marR="0" algn="ctr">
                        <a:lnSpc>
                          <a:spcPct val="115000"/>
                        </a:lnSpc>
                        <a:spcBef>
                          <a:spcPts val="0"/>
                        </a:spcBef>
                        <a:spcAft>
                          <a:spcPts val="0"/>
                        </a:spcAft>
                      </a:pPr>
                      <a:r>
                        <a:rPr lang="en-US" sz="2000" b="1" dirty="0">
                          <a:solidFill>
                            <a:schemeClr val="bg1"/>
                          </a:solidFill>
                          <a:latin typeface="+mn-lt"/>
                          <a:ea typeface="Calibri"/>
                          <a:cs typeface="Times New Roman"/>
                        </a:rPr>
                        <a:t>63%</a:t>
                      </a:r>
                    </a:p>
                  </a:txBody>
                  <a:tcPr marL="68580" marR="68580" marT="0" marB="0"/>
                </a:tc>
                <a:tc>
                  <a:txBody>
                    <a:bodyPr/>
                    <a:lstStyle/>
                    <a:p>
                      <a:pPr marL="0" marR="0" algn="ctr">
                        <a:lnSpc>
                          <a:spcPct val="115000"/>
                        </a:lnSpc>
                        <a:spcBef>
                          <a:spcPts val="0"/>
                        </a:spcBef>
                        <a:spcAft>
                          <a:spcPts val="0"/>
                        </a:spcAft>
                      </a:pPr>
                      <a:r>
                        <a:rPr lang="en-US" sz="2000" b="1" dirty="0">
                          <a:solidFill>
                            <a:schemeClr val="bg1"/>
                          </a:solidFill>
                          <a:latin typeface="+mn-lt"/>
                          <a:ea typeface="Calibri"/>
                          <a:cs typeface="Times New Roman"/>
                        </a:rPr>
                        <a:t>43%</a:t>
                      </a:r>
                    </a:p>
                    <a:p>
                      <a:pPr marL="0" marR="0" algn="ctr">
                        <a:lnSpc>
                          <a:spcPct val="115000"/>
                        </a:lnSpc>
                        <a:spcBef>
                          <a:spcPts val="0"/>
                        </a:spcBef>
                        <a:spcAft>
                          <a:spcPts val="0"/>
                        </a:spcAft>
                      </a:pPr>
                      <a:r>
                        <a:rPr lang="en-US" sz="2000" b="0" dirty="0">
                          <a:solidFill>
                            <a:schemeClr val="bg1"/>
                          </a:solidFill>
                          <a:latin typeface="+mn-lt"/>
                          <a:ea typeface="Calibri"/>
                          <a:cs typeface="Times New Roman"/>
                        </a:rPr>
                        <a:t>6%</a:t>
                      </a:r>
                    </a:p>
                    <a:p>
                      <a:pPr marL="0" marR="0" algn="ctr">
                        <a:lnSpc>
                          <a:spcPct val="115000"/>
                        </a:lnSpc>
                        <a:spcBef>
                          <a:spcPts val="0"/>
                        </a:spcBef>
                        <a:spcAft>
                          <a:spcPts val="0"/>
                        </a:spcAft>
                      </a:pPr>
                      <a:r>
                        <a:rPr lang="en-US" sz="2000" b="0" dirty="0">
                          <a:solidFill>
                            <a:schemeClr val="bg1"/>
                          </a:solidFill>
                          <a:latin typeface="+mn-lt"/>
                          <a:ea typeface="Calibri"/>
                          <a:cs typeface="Times New Roman"/>
                        </a:rPr>
                        <a:t>51%</a:t>
                      </a:r>
                    </a:p>
                  </a:txBody>
                  <a:tcPr marL="68580" marR="68580" marT="0" marB="0"/>
                </a:tc>
                <a:tc>
                  <a:txBody>
                    <a:bodyPr/>
                    <a:lstStyle/>
                    <a:p>
                      <a:pPr marL="0" marR="0" algn="ctr">
                        <a:lnSpc>
                          <a:spcPct val="115000"/>
                        </a:lnSpc>
                        <a:spcBef>
                          <a:spcPts val="0"/>
                        </a:spcBef>
                        <a:spcAft>
                          <a:spcPts val="0"/>
                        </a:spcAft>
                      </a:pPr>
                      <a:r>
                        <a:rPr lang="en-US" sz="2000" b="0" dirty="0">
                          <a:solidFill>
                            <a:schemeClr val="bg1"/>
                          </a:solidFill>
                          <a:latin typeface="+mn-lt"/>
                          <a:ea typeface="Calibri"/>
                          <a:cs typeface="Times New Roman"/>
                        </a:rPr>
                        <a:t>0.0055</a:t>
                      </a:r>
                    </a:p>
                  </a:txBody>
                  <a:tcPr marL="68580" marR="68580" marT="0" marB="0"/>
                </a:tc>
              </a:tr>
              <a:tr h="1437508">
                <a:tc>
                  <a:txBody>
                    <a:bodyPr/>
                    <a:lstStyle/>
                    <a:p>
                      <a:pPr marL="0" marR="0" algn="l">
                        <a:lnSpc>
                          <a:spcPct val="115000"/>
                        </a:lnSpc>
                        <a:spcBef>
                          <a:spcPts val="0"/>
                        </a:spcBef>
                        <a:spcAft>
                          <a:spcPts val="0"/>
                        </a:spcAft>
                      </a:pPr>
                      <a:r>
                        <a:rPr lang="en-US" sz="2000" b="1">
                          <a:solidFill>
                            <a:schemeClr val="bg1"/>
                          </a:solidFill>
                          <a:latin typeface="+mn-lt"/>
                          <a:ea typeface="Calibri"/>
                          <a:cs typeface="Arial"/>
                        </a:rPr>
                        <a:t>Main partner’s relative age</a:t>
                      </a:r>
                      <a:endParaRPr lang="en-US" sz="2000" b="1">
                        <a:solidFill>
                          <a:schemeClr val="bg1"/>
                        </a:solidFill>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0" i="1" dirty="0">
                          <a:solidFill>
                            <a:schemeClr val="bg1"/>
                          </a:solidFill>
                          <a:latin typeface="+mn-lt"/>
                          <a:ea typeface="Calibri"/>
                          <a:cs typeface="Times New Roman"/>
                        </a:rPr>
                        <a:t>Older </a:t>
                      </a:r>
                    </a:p>
                    <a:p>
                      <a:pPr marL="0" marR="0" algn="ctr">
                        <a:lnSpc>
                          <a:spcPct val="115000"/>
                        </a:lnSpc>
                        <a:spcBef>
                          <a:spcPts val="0"/>
                        </a:spcBef>
                        <a:spcAft>
                          <a:spcPts val="0"/>
                        </a:spcAft>
                      </a:pPr>
                      <a:r>
                        <a:rPr lang="en-US" sz="2000" b="0" i="1" dirty="0">
                          <a:solidFill>
                            <a:schemeClr val="bg1"/>
                          </a:solidFill>
                          <a:latin typeface="+mn-lt"/>
                          <a:ea typeface="Calibri"/>
                          <a:cs typeface="Times New Roman"/>
                        </a:rPr>
                        <a:t>Younger </a:t>
                      </a:r>
                    </a:p>
                    <a:p>
                      <a:pPr marL="0" marR="0" algn="ctr">
                        <a:lnSpc>
                          <a:spcPct val="115000"/>
                        </a:lnSpc>
                        <a:spcBef>
                          <a:spcPts val="0"/>
                        </a:spcBef>
                        <a:spcAft>
                          <a:spcPts val="0"/>
                        </a:spcAft>
                      </a:pPr>
                      <a:r>
                        <a:rPr lang="en-US" sz="2000" b="0" i="1" dirty="0">
                          <a:solidFill>
                            <a:schemeClr val="bg1"/>
                          </a:solidFill>
                          <a:latin typeface="+mn-lt"/>
                          <a:ea typeface="Calibri"/>
                          <a:cs typeface="Times New Roman"/>
                        </a:rPr>
                        <a:t>Same age </a:t>
                      </a:r>
                    </a:p>
                  </a:txBody>
                  <a:tcPr marL="68580" marR="68580" marT="0" marB="0"/>
                </a:tc>
                <a:tc>
                  <a:txBody>
                    <a:bodyPr/>
                    <a:lstStyle/>
                    <a:p>
                      <a:pPr marL="0" marR="0" algn="ctr">
                        <a:lnSpc>
                          <a:spcPct val="115000"/>
                        </a:lnSpc>
                        <a:spcBef>
                          <a:spcPts val="0"/>
                        </a:spcBef>
                        <a:spcAft>
                          <a:spcPts val="0"/>
                        </a:spcAft>
                      </a:pPr>
                      <a:r>
                        <a:rPr lang="en-US" sz="2000" b="0">
                          <a:solidFill>
                            <a:schemeClr val="bg1"/>
                          </a:solidFill>
                          <a:latin typeface="+mn-lt"/>
                          <a:ea typeface="Calibri"/>
                          <a:cs typeface="Times New Roman"/>
                        </a:rPr>
                        <a:t>46%</a:t>
                      </a:r>
                    </a:p>
                    <a:p>
                      <a:pPr marL="0" marR="0" algn="ctr">
                        <a:lnSpc>
                          <a:spcPct val="115000"/>
                        </a:lnSpc>
                        <a:spcBef>
                          <a:spcPts val="0"/>
                        </a:spcBef>
                        <a:spcAft>
                          <a:spcPts val="0"/>
                        </a:spcAft>
                      </a:pPr>
                      <a:r>
                        <a:rPr lang="en-US" sz="2000" b="0">
                          <a:solidFill>
                            <a:schemeClr val="bg1"/>
                          </a:solidFill>
                          <a:latin typeface="+mn-lt"/>
                          <a:ea typeface="Calibri"/>
                          <a:cs typeface="Times New Roman"/>
                        </a:rPr>
                        <a:t>43%</a:t>
                      </a:r>
                    </a:p>
                    <a:p>
                      <a:pPr marL="0" marR="0" algn="ctr">
                        <a:lnSpc>
                          <a:spcPct val="115000"/>
                        </a:lnSpc>
                        <a:spcBef>
                          <a:spcPts val="0"/>
                        </a:spcBef>
                        <a:spcAft>
                          <a:spcPts val="0"/>
                        </a:spcAft>
                      </a:pPr>
                      <a:r>
                        <a:rPr lang="en-US" sz="2000" b="0">
                          <a:solidFill>
                            <a:schemeClr val="bg1"/>
                          </a:solidFill>
                          <a:latin typeface="+mn-lt"/>
                          <a:ea typeface="Calibri"/>
                          <a:cs typeface="Times New Roman"/>
                        </a:rPr>
                        <a:t>11%</a:t>
                      </a:r>
                    </a:p>
                  </a:txBody>
                  <a:tcPr marL="68580" marR="68580" marT="0" marB="0"/>
                </a:tc>
                <a:tc>
                  <a:txBody>
                    <a:bodyPr/>
                    <a:lstStyle/>
                    <a:p>
                      <a:pPr marL="0" marR="0" algn="ctr">
                        <a:lnSpc>
                          <a:spcPct val="115000"/>
                        </a:lnSpc>
                        <a:spcBef>
                          <a:spcPts val="0"/>
                        </a:spcBef>
                        <a:spcAft>
                          <a:spcPts val="0"/>
                        </a:spcAft>
                      </a:pPr>
                      <a:r>
                        <a:rPr lang="en-US" sz="2000" b="0">
                          <a:solidFill>
                            <a:schemeClr val="bg1"/>
                          </a:solidFill>
                          <a:latin typeface="+mn-lt"/>
                          <a:ea typeface="Calibri"/>
                          <a:cs typeface="Times New Roman"/>
                        </a:rPr>
                        <a:t>43%</a:t>
                      </a:r>
                    </a:p>
                    <a:p>
                      <a:pPr marL="0" marR="0" algn="ctr">
                        <a:lnSpc>
                          <a:spcPct val="115000"/>
                        </a:lnSpc>
                        <a:spcBef>
                          <a:spcPts val="0"/>
                        </a:spcBef>
                        <a:spcAft>
                          <a:spcPts val="0"/>
                        </a:spcAft>
                      </a:pPr>
                      <a:r>
                        <a:rPr lang="en-US" sz="2000" b="0">
                          <a:solidFill>
                            <a:schemeClr val="bg1"/>
                          </a:solidFill>
                          <a:latin typeface="+mn-lt"/>
                          <a:ea typeface="Calibri"/>
                          <a:cs typeface="Times New Roman"/>
                        </a:rPr>
                        <a:t>47%</a:t>
                      </a:r>
                    </a:p>
                    <a:p>
                      <a:pPr marL="0" marR="0" algn="ctr">
                        <a:lnSpc>
                          <a:spcPct val="115000"/>
                        </a:lnSpc>
                        <a:spcBef>
                          <a:spcPts val="0"/>
                        </a:spcBef>
                        <a:spcAft>
                          <a:spcPts val="0"/>
                        </a:spcAft>
                      </a:pPr>
                      <a:r>
                        <a:rPr lang="en-US" sz="2000" b="0">
                          <a:solidFill>
                            <a:schemeClr val="bg1"/>
                          </a:solidFill>
                          <a:latin typeface="+mn-lt"/>
                          <a:ea typeface="Calibri"/>
                          <a:cs typeface="Times New Roman"/>
                        </a:rPr>
                        <a:t>10%</a:t>
                      </a:r>
                    </a:p>
                  </a:txBody>
                  <a:tcPr marL="68580" marR="68580" marT="0" marB="0"/>
                </a:tc>
                <a:tc>
                  <a:txBody>
                    <a:bodyPr/>
                    <a:lstStyle/>
                    <a:p>
                      <a:pPr marL="0" marR="0" algn="ctr">
                        <a:lnSpc>
                          <a:spcPct val="115000"/>
                        </a:lnSpc>
                        <a:spcBef>
                          <a:spcPts val="0"/>
                        </a:spcBef>
                        <a:spcAft>
                          <a:spcPts val="0"/>
                        </a:spcAft>
                      </a:pPr>
                      <a:r>
                        <a:rPr lang="en-US" sz="2000" b="0" dirty="0">
                          <a:solidFill>
                            <a:schemeClr val="bg1"/>
                          </a:solidFill>
                          <a:latin typeface="+mn-lt"/>
                          <a:ea typeface="Calibri"/>
                          <a:cs typeface="Times New Roman"/>
                        </a:rPr>
                        <a:t>45%</a:t>
                      </a:r>
                    </a:p>
                    <a:p>
                      <a:pPr marL="0" marR="0" algn="ctr">
                        <a:lnSpc>
                          <a:spcPct val="115000"/>
                        </a:lnSpc>
                        <a:spcBef>
                          <a:spcPts val="0"/>
                        </a:spcBef>
                        <a:spcAft>
                          <a:spcPts val="0"/>
                        </a:spcAft>
                      </a:pPr>
                      <a:r>
                        <a:rPr lang="en-US" sz="2000" b="0" dirty="0">
                          <a:solidFill>
                            <a:schemeClr val="bg1"/>
                          </a:solidFill>
                          <a:latin typeface="+mn-lt"/>
                          <a:ea typeface="Calibri"/>
                          <a:cs typeface="Times New Roman"/>
                        </a:rPr>
                        <a:t>47%</a:t>
                      </a:r>
                    </a:p>
                    <a:p>
                      <a:pPr marL="0" marR="0" algn="ctr">
                        <a:lnSpc>
                          <a:spcPct val="115000"/>
                        </a:lnSpc>
                        <a:spcBef>
                          <a:spcPts val="0"/>
                        </a:spcBef>
                        <a:spcAft>
                          <a:spcPts val="0"/>
                        </a:spcAft>
                      </a:pPr>
                      <a:r>
                        <a:rPr lang="en-US" sz="2000" b="0" dirty="0">
                          <a:solidFill>
                            <a:schemeClr val="bg1"/>
                          </a:solidFill>
                          <a:latin typeface="+mn-lt"/>
                          <a:ea typeface="Calibri"/>
                          <a:cs typeface="Times New Roman"/>
                        </a:rPr>
                        <a:t>8%</a:t>
                      </a:r>
                    </a:p>
                  </a:txBody>
                  <a:tcPr marL="68580" marR="68580" marT="0" marB="0"/>
                </a:tc>
                <a:tc>
                  <a:txBody>
                    <a:bodyPr/>
                    <a:lstStyle/>
                    <a:p>
                      <a:pPr marL="0" marR="0" algn="ctr">
                        <a:lnSpc>
                          <a:spcPct val="115000"/>
                        </a:lnSpc>
                        <a:spcBef>
                          <a:spcPts val="0"/>
                        </a:spcBef>
                        <a:spcAft>
                          <a:spcPts val="0"/>
                        </a:spcAft>
                      </a:pPr>
                      <a:r>
                        <a:rPr lang="en-US" sz="2000" b="0" dirty="0">
                          <a:solidFill>
                            <a:schemeClr val="bg1"/>
                          </a:solidFill>
                          <a:latin typeface="+mn-lt"/>
                          <a:ea typeface="Calibri"/>
                          <a:cs typeface="Times New Roman"/>
                        </a:rPr>
                        <a:t>ns</a:t>
                      </a:r>
                    </a:p>
                  </a:txBody>
                  <a:tcPr marL="68580" marR="68580" marT="0" marB="0"/>
                </a:tc>
              </a:tr>
              <a:tr h="806655">
                <a:tc>
                  <a:txBody>
                    <a:bodyPr/>
                    <a:lstStyle/>
                    <a:p>
                      <a:pPr marL="0" marR="0" algn="l">
                        <a:spcBef>
                          <a:spcPts val="0"/>
                        </a:spcBef>
                        <a:spcAft>
                          <a:spcPts val="0"/>
                        </a:spcAft>
                      </a:pPr>
                      <a:r>
                        <a:rPr lang="en-US" sz="2000" b="1" kern="1200" dirty="0">
                          <a:solidFill>
                            <a:schemeClr val="bg1"/>
                          </a:solidFill>
                          <a:latin typeface="+mn-lt"/>
                          <a:ea typeface="Cambria"/>
                        </a:rPr>
                        <a:t>Main partners age </a:t>
                      </a:r>
                      <a:endParaRPr lang="en-US" sz="2000" b="1" dirty="0">
                        <a:solidFill>
                          <a:schemeClr val="bg1"/>
                        </a:solidFill>
                        <a:latin typeface="+mn-lt"/>
                        <a:ea typeface="Times New Roman"/>
                      </a:endParaRPr>
                    </a:p>
                  </a:txBody>
                  <a:tcPr marL="68580" marR="68580" marT="0" marB="0"/>
                </a:tc>
                <a:tc>
                  <a:txBody>
                    <a:bodyPr/>
                    <a:lstStyle/>
                    <a:p>
                      <a:pPr marL="0" marR="0" algn="ctr">
                        <a:spcBef>
                          <a:spcPts val="0"/>
                        </a:spcBef>
                        <a:spcAft>
                          <a:spcPts val="0"/>
                        </a:spcAft>
                      </a:pPr>
                      <a:r>
                        <a:rPr lang="en-US" sz="2000" b="0" i="1" kern="1200" dirty="0">
                          <a:solidFill>
                            <a:schemeClr val="bg1"/>
                          </a:solidFill>
                          <a:latin typeface="+mn-lt"/>
                          <a:ea typeface="Cambria"/>
                        </a:rPr>
                        <a:t>M (SD)</a:t>
                      </a:r>
                      <a:endParaRPr lang="en-US" sz="2000" b="0" i="1" dirty="0">
                        <a:solidFill>
                          <a:schemeClr val="bg1"/>
                        </a:solidFill>
                        <a:latin typeface="+mn-lt"/>
                        <a:ea typeface="Times New Roman"/>
                      </a:endParaRPr>
                    </a:p>
                  </a:txBody>
                  <a:tcPr marL="68580" marR="68580" marT="0" marB="0"/>
                </a:tc>
                <a:tc>
                  <a:txBody>
                    <a:bodyPr/>
                    <a:lstStyle/>
                    <a:p>
                      <a:pPr marL="0" marR="0" algn="ctr">
                        <a:spcBef>
                          <a:spcPts val="0"/>
                        </a:spcBef>
                        <a:spcAft>
                          <a:spcPts val="0"/>
                        </a:spcAft>
                      </a:pPr>
                      <a:r>
                        <a:rPr lang="en-US" sz="2000" b="0" kern="1200" dirty="0">
                          <a:solidFill>
                            <a:schemeClr val="bg1"/>
                          </a:solidFill>
                          <a:latin typeface="+mn-lt"/>
                          <a:ea typeface="Cambria"/>
                        </a:rPr>
                        <a:t>54 (7)</a:t>
                      </a:r>
                      <a:endParaRPr lang="en-US" sz="2000" b="0" dirty="0">
                        <a:solidFill>
                          <a:schemeClr val="bg1"/>
                        </a:solidFill>
                        <a:latin typeface="+mn-lt"/>
                        <a:ea typeface="Times New Roman"/>
                      </a:endParaRPr>
                    </a:p>
                  </a:txBody>
                  <a:tcPr marL="68580" marR="68580" marT="0" marB="0"/>
                </a:tc>
                <a:tc>
                  <a:txBody>
                    <a:bodyPr/>
                    <a:lstStyle/>
                    <a:p>
                      <a:pPr marL="0" marR="0" algn="ctr">
                        <a:spcBef>
                          <a:spcPts val="0"/>
                        </a:spcBef>
                        <a:spcAft>
                          <a:spcPts val="0"/>
                        </a:spcAft>
                      </a:pPr>
                      <a:r>
                        <a:rPr lang="en-US" sz="2000" b="0" kern="1200">
                          <a:solidFill>
                            <a:schemeClr val="bg1"/>
                          </a:solidFill>
                          <a:latin typeface="+mn-lt"/>
                          <a:ea typeface="Cambria"/>
                        </a:rPr>
                        <a:t>54 (8)</a:t>
                      </a:r>
                      <a:endParaRPr lang="en-US" sz="2000" b="0">
                        <a:solidFill>
                          <a:schemeClr val="bg1"/>
                        </a:solidFill>
                        <a:latin typeface="+mn-lt"/>
                        <a:ea typeface="Times New Roman"/>
                      </a:endParaRPr>
                    </a:p>
                  </a:txBody>
                  <a:tcPr marL="68580" marR="68580" marT="0" marB="0"/>
                </a:tc>
                <a:tc>
                  <a:txBody>
                    <a:bodyPr/>
                    <a:lstStyle/>
                    <a:p>
                      <a:pPr marL="0" marR="0" algn="ctr">
                        <a:spcBef>
                          <a:spcPts val="0"/>
                        </a:spcBef>
                        <a:spcAft>
                          <a:spcPts val="0"/>
                        </a:spcAft>
                      </a:pPr>
                      <a:r>
                        <a:rPr lang="en-US" sz="2000" b="0" kern="1200">
                          <a:solidFill>
                            <a:schemeClr val="bg1"/>
                          </a:solidFill>
                          <a:latin typeface="+mn-lt"/>
                          <a:ea typeface="Cambria"/>
                        </a:rPr>
                        <a:t>56 (5)</a:t>
                      </a:r>
                      <a:endParaRPr lang="en-US" sz="2000" b="0">
                        <a:solidFill>
                          <a:schemeClr val="bg1"/>
                        </a:solidFill>
                        <a:latin typeface="+mn-lt"/>
                        <a:ea typeface="Times New Roman"/>
                      </a:endParaRPr>
                    </a:p>
                  </a:txBody>
                  <a:tcPr marL="68580" marR="68580" marT="0" marB="0"/>
                </a:tc>
                <a:tc>
                  <a:txBody>
                    <a:bodyPr/>
                    <a:lstStyle/>
                    <a:p>
                      <a:pPr marL="0" marR="0" algn="ctr">
                        <a:spcBef>
                          <a:spcPts val="0"/>
                        </a:spcBef>
                        <a:spcAft>
                          <a:spcPts val="0"/>
                        </a:spcAft>
                      </a:pPr>
                      <a:r>
                        <a:rPr lang="en-US" sz="2000" b="0" dirty="0" smtClean="0">
                          <a:solidFill>
                            <a:schemeClr val="bg1"/>
                          </a:solidFill>
                          <a:latin typeface="+mn-lt"/>
                          <a:ea typeface="Times New Roman"/>
                        </a:rPr>
                        <a:t>ns</a:t>
                      </a:r>
                      <a:endParaRPr lang="en-US" sz="2000" b="0" dirty="0">
                        <a:solidFill>
                          <a:schemeClr val="bg1"/>
                        </a:solidFill>
                        <a:latin typeface="+mn-lt"/>
                        <a:ea typeface="Times New Roman"/>
                      </a:endParaRPr>
                    </a:p>
                  </a:txBody>
                  <a:tcPr marL="68580" marR="68580" marT="0" marB="0"/>
                </a:tc>
              </a:tr>
            </a:tbl>
          </a:graphicData>
        </a:graphic>
      </p:graphicFrame>
      <p:sp>
        <p:nvSpPr>
          <p:cNvPr id="5" name="Slide Number Placeholder 4"/>
          <p:cNvSpPr>
            <a:spLocks noGrp="1"/>
          </p:cNvSpPr>
          <p:nvPr>
            <p:ph type="sldNum" sz="quarter" idx="12"/>
          </p:nvPr>
        </p:nvSpPr>
        <p:spPr/>
        <p:txBody>
          <a:bodyPr/>
          <a:lstStyle/>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078" y="107577"/>
            <a:ext cx="7796120" cy="1653988"/>
          </a:xfrm>
        </p:spPr>
        <p:txBody>
          <a:bodyPr/>
          <a:lstStyle/>
          <a:p>
            <a:r>
              <a:rPr lang="en-US" sz="4000" dirty="0" smtClean="0"/>
              <a:t>Sexual satisfaction </a:t>
            </a:r>
            <a:br>
              <a:rPr lang="en-US" sz="4000" dirty="0" smtClean="0"/>
            </a:br>
            <a:r>
              <a:rPr lang="en-US" sz="4000" dirty="0" smtClean="0"/>
              <a:t>among sexually active women 50+</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43177247"/>
              </p:ext>
            </p:extLst>
          </p:nvPr>
        </p:nvGraphicFramePr>
        <p:xfrm>
          <a:off x="1396998" y="2111375"/>
          <a:ext cx="7508878" cy="4109212"/>
        </p:xfrm>
        <a:graphic>
          <a:graphicData uri="http://schemas.openxmlformats.org/drawingml/2006/table">
            <a:tbl>
              <a:tblPr firstRow="1" bandRow="1">
                <a:tableStyleId>{5C22544A-7EE6-4342-B048-85BDC9FD1C3A}</a:tableStyleId>
              </a:tblPr>
              <a:tblGrid>
                <a:gridCol w="1652614"/>
                <a:gridCol w="2726096"/>
                <a:gridCol w="703509"/>
                <a:gridCol w="776791"/>
                <a:gridCol w="755878"/>
                <a:gridCol w="893990"/>
              </a:tblGrid>
              <a:tr h="749937">
                <a:tc>
                  <a:txBody>
                    <a:bodyPr/>
                    <a:lstStyle/>
                    <a:p>
                      <a:endParaRPr lang="en-US" sz="1800" dirty="0">
                        <a:latin typeface="+mn-lt"/>
                      </a:endParaRPr>
                    </a:p>
                  </a:txBody>
                  <a:tcPr/>
                </a:tc>
                <a:tc>
                  <a:txBody>
                    <a:bodyPr/>
                    <a:lstStyle/>
                    <a:p>
                      <a:pPr marL="0" marR="0" algn="ctr">
                        <a:spcBef>
                          <a:spcPts val="0"/>
                        </a:spcBef>
                        <a:spcAft>
                          <a:spcPts val="0"/>
                        </a:spcAft>
                      </a:pPr>
                      <a:endParaRPr lang="en-US" sz="1800" dirty="0">
                        <a:solidFill>
                          <a:schemeClr val="bg1"/>
                        </a:solidFill>
                        <a:latin typeface="+mn-lt"/>
                        <a:ea typeface="Times New Roman"/>
                      </a:endParaRPr>
                    </a:p>
                  </a:txBody>
                  <a:tcPr marL="68580" marR="68580" marT="0" marB="0"/>
                </a:tc>
                <a:tc>
                  <a:txBody>
                    <a:bodyPr/>
                    <a:lstStyle/>
                    <a:p>
                      <a:pPr marL="0" marR="0" algn="ctr">
                        <a:spcBef>
                          <a:spcPts val="0"/>
                        </a:spcBef>
                        <a:spcAft>
                          <a:spcPts val="0"/>
                        </a:spcAft>
                      </a:pPr>
                      <a:r>
                        <a:rPr lang="en-US" sz="1800" kern="1200" dirty="0" smtClean="0">
                          <a:solidFill>
                            <a:schemeClr val="bg1"/>
                          </a:solidFill>
                          <a:latin typeface="+mn-lt"/>
                          <a:ea typeface="Cambria"/>
                        </a:rPr>
                        <a:t>VL+</a:t>
                      </a:r>
                      <a:endParaRPr lang="en-US" sz="1800" dirty="0" smtClean="0">
                        <a:solidFill>
                          <a:schemeClr val="bg1"/>
                        </a:solidFill>
                        <a:latin typeface="+mn-lt"/>
                        <a:ea typeface="Times New Roman"/>
                      </a:endParaRPr>
                    </a:p>
                    <a:p>
                      <a:pPr marL="0" marR="0" algn="ctr">
                        <a:spcBef>
                          <a:spcPts val="0"/>
                        </a:spcBef>
                        <a:spcAft>
                          <a:spcPts val="0"/>
                        </a:spcAft>
                      </a:pPr>
                      <a:r>
                        <a:rPr lang="en-US" sz="1400" kern="1200" dirty="0" smtClean="0">
                          <a:solidFill>
                            <a:schemeClr val="bg1"/>
                          </a:solidFill>
                          <a:latin typeface="+mn-lt"/>
                          <a:ea typeface="Cambria"/>
                        </a:rPr>
                        <a:t>(N=81)</a:t>
                      </a:r>
                      <a:endParaRPr lang="en-US" sz="1400" dirty="0" smtClean="0">
                        <a:solidFill>
                          <a:schemeClr val="bg1"/>
                        </a:solidFill>
                        <a:latin typeface="+mn-lt"/>
                        <a:ea typeface="Times New Roman"/>
                      </a:endParaRPr>
                    </a:p>
                  </a:txBody>
                  <a:tcPr marL="68580" marR="68580" marT="0" marB="0"/>
                </a:tc>
                <a:tc>
                  <a:txBody>
                    <a:bodyPr/>
                    <a:lstStyle/>
                    <a:p>
                      <a:pPr marL="0" marR="0" algn="ctr">
                        <a:spcBef>
                          <a:spcPts val="0"/>
                        </a:spcBef>
                        <a:spcAft>
                          <a:spcPts val="0"/>
                        </a:spcAft>
                      </a:pPr>
                      <a:r>
                        <a:rPr lang="en-US" sz="1800" kern="1200" dirty="0" smtClean="0">
                          <a:solidFill>
                            <a:schemeClr val="bg1"/>
                          </a:solidFill>
                          <a:latin typeface="+mn-lt"/>
                          <a:ea typeface="Cambria"/>
                        </a:rPr>
                        <a:t>VL−</a:t>
                      </a:r>
                      <a:endParaRPr lang="en-US" sz="1800" dirty="0">
                        <a:solidFill>
                          <a:schemeClr val="bg1"/>
                        </a:solidFill>
                        <a:latin typeface="+mn-lt"/>
                        <a:ea typeface="Times New Roman"/>
                      </a:endParaRPr>
                    </a:p>
                    <a:p>
                      <a:pPr marL="0" marR="0" algn="ctr">
                        <a:spcBef>
                          <a:spcPts val="0"/>
                        </a:spcBef>
                        <a:spcAft>
                          <a:spcPts val="0"/>
                        </a:spcAft>
                      </a:pPr>
                      <a:r>
                        <a:rPr lang="en-US" sz="1400" kern="1200" dirty="0">
                          <a:solidFill>
                            <a:schemeClr val="bg1"/>
                          </a:solidFill>
                          <a:latin typeface="+mn-lt"/>
                          <a:ea typeface="Cambria"/>
                        </a:rPr>
                        <a:t>(</a:t>
                      </a:r>
                      <a:r>
                        <a:rPr lang="en-US" sz="1400" kern="1200" dirty="0" smtClean="0">
                          <a:solidFill>
                            <a:schemeClr val="bg1"/>
                          </a:solidFill>
                          <a:latin typeface="+mn-lt"/>
                          <a:ea typeface="Cambria"/>
                        </a:rPr>
                        <a:t>N=132)</a:t>
                      </a:r>
                      <a:endParaRPr lang="en-US" sz="1400" dirty="0">
                        <a:solidFill>
                          <a:schemeClr val="bg1"/>
                        </a:solidFill>
                        <a:latin typeface="+mn-lt"/>
                        <a:ea typeface="Times New Roman"/>
                      </a:endParaRPr>
                    </a:p>
                  </a:txBody>
                  <a:tcPr marL="68580" marR="68580" marT="0" marB="0"/>
                </a:tc>
                <a:tc>
                  <a:txBody>
                    <a:bodyPr/>
                    <a:lstStyle/>
                    <a:p>
                      <a:pPr marL="0" marR="0" algn="ctr">
                        <a:spcBef>
                          <a:spcPts val="0"/>
                        </a:spcBef>
                        <a:spcAft>
                          <a:spcPts val="0"/>
                        </a:spcAft>
                      </a:pPr>
                      <a:r>
                        <a:rPr lang="en-US" sz="1800" kern="1200" dirty="0">
                          <a:solidFill>
                            <a:schemeClr val="bg1"/>
                          </a:solidFill>
                          <a:latin typeface="+mn-lt"/>
                          <a:ea typeface="Cambria"/>
                        </a:rPr>
                        <a:t>HIV−</a:t>
                      </a:r>
                      <a:endParaRPr lang="en-US" sz="1800" dirty="0">
                        <a:solidFill>
                          <a:schemeClr val="bg1"/>
                        </a:solidFill>
                        <a:latin typeface="+mn-lt"/>
                        <a:ea typeface="Times New Roman"/>
                      </a:endParaRPr>
                    </a:p>
                    <a:p>
                      <a:pPr marL="0" marR="0" algn="ctr">
                        <a:spcBef>
                          <a:spcPts val="0"/>
                        </a:spcBef>
                        <a:spcAft>
                          <a:spcPts val="0"/>
                        </a:spcAft>
                      </a:pPr>
                      <a:r>
                        <a:rPr lang="en-US" sz="1400" kern="1200" dirty="0">
                          <a:solidFill>
                            <a:schemeClr val="bg1"/>
                          </a:solidFill>
                          <a:latin typeface="+mn-lt"/>
                          <a:ea typeface="Cambria"/>
                        </a:rPr>
                        <a:t>(</a:t>
                      </a:r>
                      <a:r>
                        <a:rPr lang="en-US" sz="1400" kern="1200" dirty="0" smtClean="0">
                          <a:solidFill>
                            <a:schemeClr val="bg1"/>
                          </a:solidFill>
                          <a:latin typeface="+mn-lt"/>
                          <a:ea typeface="Cambria"/>
                        </a:rPr>
                        <a:t>N=105)</a:t>
                      </a:r>
                      <a:endParaRPr lang="en-US" sz="1400" dirty="0">
                        <a:solidFill>
                          <a:schemeClr val="bg1"/>
                        </a:solidFill>
                        <a:latin typeface="+mn-lt"/>
                        <a:ea typeface="Times New Roman"/>
                      </a:endParaRPr>
                    </a:p>
                  </a:txBody>
                  <a:tcPr marL="68580" marR="68580" marT="0" marB="0"/>
                </a:tc>
                <a:tc>
                  <a:txBody>
                    <a:bodyPr/>
                    <a:lstStyle/>
                    <a:p>
                      <a:pPr marL="0" marR="0" algn="ctr">
                        <a:spcBef>
                          <a:spcPts val="0"/>
                        </a:spcBef>
                        <a:spcAft>
                          <a:spcPts val="0"/>
                        </a:spcAft>
                      </a:pPr>
                      <a:r>
                        <a:rPr lang="en-US" sz="1800" dirty="0" smtClean="0">
                          <a:solidFill>
                            <a:schemeClr val="bg1"/>
                          </a:solidFill>
                          <a:latin typeface="+mn-lt"/>
                          <a:ea typeface="Times New Roman"/>
                        </a:rPr>
                        <a:t>p</a:t>
                      </a:r>
                      <a:endParaRPr lang="en-US" sz="1800" dirty="0">
                        <a:solidFill>
                          <a:schemeClr val="bg1"/>
                        </a:solidFill>
                        <a:latin typeface="+mn-lt"/>
                        <a:ea typeface="Times New Roman"/>
                      </a:endParaRPr>
                    </a:p>
                  </a:txBody>
                  <a:tcPr marL="68580" marR="68580" marT="0" marB="0"/>
                </a:tc>
              </a:tr>
              <a:tr h="1451348">
                <a:tc>
                  <a:txBody>
                    <a:bodyPr/>
                    <a:lstStyle/>
                    <a:p>
                      <a:pPr marL="0" marR="0">
                        <a:lnSpc>
                          <a:spcPct val="115000"/>
                        </a:lnSpc>
                        <a:spcBef>
                          <a:spcPts val="0"/>
                        </a:spcBef>
                        <a:spcAft>
                          <a:spcPts val="0"/>
                        </a:spcAft>
                      </a:pPr>
                      <a:r>
                        <a:rPr lang="en-US" sz="1800" b="1" dirty="0">
                          <a:solidFill>
                            <a:schemeClr val="bg1"/>
                          </a:solidFill>
                          <a:latin typeface="+mn-lt"/>
                          <a:ea typeface="Calibri"/>
                          <a:cs typeface="Times New Roman"/>
                        </a:rPr>
                        <a:t>Satisfaction with sex in past 4 weeks </a:t>
                      </a:r>
                      <a:endParaRPr lang="en-US" sz="1800" dirty="0">
                        <a:solidFill>
                          <a:schemeClr val="bg1"/>
                        </a:solidFill>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0" i="1" dirty="0" smtClean="0">
                          <a:solidFill>
                            <a:schemeClr val="bg1"/>
                          </a:solidFill>
                          <a:latin typeface="+mn-lt"/>
                          <a:ea typeface="Calibri"/>
                          <a:cs typeface="Times New Roman"/>
                        </a:rPr>
                        <a:t>Satisfied </a:t>
                      </a:r>
                    </a:p>
                    <a:p>
                      <a:pPr marL="0" marR="0" algn="ctr">
                        <a:lnSpc>
                          <a:spcPct val="115000"/>
                        </a:lnSpc>
                        <a:spcBef>
                          <a:spcPts val="0"/>
                        </a:spcBef>
                        <a:spcAft>
                          <a:spcPts val="0"/>
                        </a:spcAft>
                      </a:pPr>
                      <a:r>
                        <a:rPr lang="en-US" sz="1600" b="0" i="1" dirty="0" smtClean="0">
                          <a:solidFill>
                            <a:schemeClr val="bg1"/>
                          </a:solidFill>
                          <a:latin typeface="+mn-lt"/>
                          <a:ea typeface="Calibri"/>
                          <a:cs typeface="Times New Roman"/>
                        </a:rPr>
                        <a:t>Equally satisfied &amp; dissatisfied</a:t>
                      </a:r>
                    </a:p>
                    <a:p>
                      <a:pPr marL="0" marR="0" algn="ctr">
                        <a:lnSpc>
                          <a:spcPct val="115000"/>
                        </a:lnSpc>
                        <a:spcBef>
                          <a:spcPts val="0"/>
                        </a:spcBef>
                        <a:spcAft>
                          <a:spcPts val="0"/>
                        </a:spcAft>
                      </a:pPr>
                      <a:r>
                        <a:rPr lang="en-US" sz="1800" b="0" i="1" dirty="0" smtClean="0">
                          <a:solidFill>
                            <a:schemeClr val="bg1"/>
                          </a:solidFill>
                          <a:latin typeface="+mn-lt"/>
                          <a:ea typeface="Calibri"/>
                          <a:cs typeface="Times New Roman"/>
                        </a:rPr>
                        <a:t>Dissatisfied</a:t>
                      </a:r>
                    </a:p>
                  </a:txBody>
                  <a:tcPr/>
                </a:tc>
                <a:tc>
                  <a:txBody>
                    <a:bodyPr/>
                    <a:lstStyle/>
                    <a:p>
                      <a:pPr algn="ctr"/>
                      <a:r>
                        <a:rPr lang="en-US" sz="2000" b="1" dirty="0" smtClean="0">
                          <a:solidFill>
                            <a:schemeClr val="bg1"/>
                          </a:solidFill>
                          <a:latin typeface="+mn-lt"/>
                        </a:rPr>
                        <a:t>79%</a:t>
                      </a:r>
                    </a:p>
                    <a:p>
                      <a:pPr algn="ctr"/>
                      <a:r>
                        <a:rPr lang="en-US" sz="2000" dirty="0" smtClean="0">
                          <a:solidFill>
                            <a:schemeClr val="bg1"/>
                          </a:solidFill>
                          <a:latin typeface="+mn-lt"/>
                        </a:rPr>
                        <a:t>7%</a:t>
                      </a:r>
                    </a:p>
                    <a:p>
                      <a:pPr algn="ctr"/>
                      <a:r>
                        <a:rPr lang="en-US" sz="2000" dirty="0" smtClean="0">
                          <a:solidFill>
                            <a:schemeClr val="bg1"/>
                          </a:solidFill>
                          <a:latin typeface="+mn-lt"/>
                        </a:rPr>
                        <a:t>14%</a:t>
                      </a:r>
                      <a:endParaRPr lang="en-US" sz="2000" dirty="0">
                        <a:solidFill>
                          <a:schemeClr val="bg1"/>
                        </a:solidFill>
                        <a:latin typeface="+mn-lt"/>
                      </a:endParaRPr>
                    </a:p>
                  </a:txBody>
                  <a:tcPr/>
                </a:tc>
                <a:tc>
                  <a:txBody>
                    <a:bodyPr/>
                    <a:lstStyle/>
                    <a:p>
                      <a:pPr algn="ctr"/>
                      <a:r>
                        <a:rPr lang="en-US" sz="2000" dirty="0" smtClean="0">
                          <a:solidFill>
                            <a:schemeClr val="bg1"/>
                          </a:solidFill>
                          <a:latin typeface="+mn-lt"/>
                        </a:rPr>
                        <a:t>58%</a:t>
                      </a:r>
                    </a:p>
                    <a:p>
                      <a:pPr algn="ctr"/>
                      <a:r>
                        <a:rPr lang="en-US" sz="2000" dirty="0" smtClean="0">
                          <a:solidFill>
                            <a:schemeClr val="bg1"/>
                          </a:solidFill>
                          <a:latin typeface="+mn-lt"/>
                        </a:rPr>
                        <a:t>30%</a:t>
                      </a:r>
                    </a:p>
                    <a:p>
                      <a:pPr algn="ctr"/>
                      <a:r>
                        <a:rPr lang="en-US" sz="2000" dirty="0" smtClean="0">
                          <a:solidFill>
                            <a:schemeClr val="bg1"/>
                          </a:solidFill>
                          <a:latin typeface="+mn-lt"/>
                        </a:rPr>
                        <a:t>11%</a:t>
                      </a:r>
                      <a:endParaRPr lang="en-US" sz="2000" dirty="0">
                        <a:solidFill>
                          <a:schemeClr val="bg1"/>
                        </a:solidFill>
                        <a:latin typeface="+mn-lt"/>
                      </a:endParaRPr>
                    </a:p>
                  </a:txBody>
                  <a:tcPr/>
                </a:tc>
                <a:tc>
                  <a:txBody>
                    <a:bodyPr/>
                    <a:lstStyle/>
                    <a:p>
                      <a:pPr algn="ctr"/>
                      <a:r>
                        <a:rPr lang="en-US" sz="2000" dirty="0" smtClean="0">
                          <a:solidFill>
                            <a:schemeClr val="bg1"/>
                          </a:solidFill>
                          <a:latin typeface="+mn-lt"/>
                        </a:rPr>
                        <a:t>63%</a:t>
                      </a:r>
                    </a:p>
                    <a:p>
                      <a:pPr algn="ctr"/>
                      <a:r>
                        <a:rPr lang="en-US" sz="2000" dirty="0" smtClean="0">
                          <a:solidFill>
                            <a:schemeClr val="bg1"/>
                          </a:solidFill>
                          <a:latin typeface="+mn-lt"/>
                        </a:rPr>
                        <a:t>16%</a:t>
                      </a:r>
                    </a:p>
                    <a:p>
                      <a:pPr algn="ctr"/>
                      <a:r>
                        <a:rPr lang="en-US" sz="2000" dirty="0" smtClean="0">
                          <a:solidFill>
                            <a:schemeClr val="bg1"/>
                          </a:solidFill>
                          <a:latin typeface="+mn-lt"/>
                        </a:rPr>
                        <a:t>21%</a:t>
                      </a:r>
                      <a:endParaRPr lang="en-US" sz="2000" dirty="0">
                        <a:solidFill>
                          <a:schemeClr val="bg1"/>
                        </a:solidFill>
                        <a:latin typeface="+mn-lt"/>
                      </a:endParaRPr>
                    </a:p>
                  </a:txBody>
                  <a:tcPr/>
                </a:tc>
                <a:tc>
                  <a:txBody>
                    <a:bodyPr/>
                    <a:lstStyle/>
                    <a:p>
                      <a:pPr algn="ctr"/>
                      <a:r>
                        <a:rPr lang="en-US" sz="2000" dirty="0" smtClean="0">
                          <a:solidFill>
                            <a:schemeClr val="bg1"/>
                          </a:solidFill>
                          <a:latin typeface="+mn-lt"/>
                        </a:rPr>
                        <a:t>0.0332</a:t>
                      </a:r>
                      <a:endParaRPr lang="en-US" sz="2000" dirty="0">
                        <a:solidFill>
                          <a:schemeClr val="bg1"/>
                        </a:solidFill>
                        <a:latin typeface="+mn-lt"/>
                      </a:endParaRPr>
                    </a:p>
                  </a:txBody>
                  <a:tcPr/>
                </a:tc>
              </a:tr>
              <a:tr h="1907927">
                <a:tc>
                  <a:txBody>
                    <a:bodyPr/>
                    <a:lstStyle/>
                    <a:p>
                      <a:pPr marL="0" marR="0">
                        <a:lnSpc>
                          <a:spcPct val="115000"/>
                        </a:lnSpc>
                        <a:spcBef>
                          <a:spcPts val="0"/>
                        </a:spcBef>
                        <a:spcAft>
                          <a:spcPts val="0"/>
                        </a:spcAft>
                      </a:pPr>
                      <a:r>
                        <a:rPr lang="en-US" sz="1800" b="1" dirty="0">
                          <a:solidFill>
                            <a:schemeClr val="bg1"/>
                          </a:solidFill>
                          <a:latin typeface="+mn-lt"/>
                          <a:ea typeface="Calibri"/>
                          <a:cs typeface="Times New Roman"/>
                        </a:rPr>
                        <a:t>Satisfaction with relationship in past 4 weeks </a:t>
                      </a:r>
                      <a:endParaRPr lang="en-US" sz="1800" dirty="0">
                        <a:solidFill>
                          <a:schemeClr val="bg1"/>
                        </a:solidFill>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0" i="1" dirty="0" smtClean="0">
                          <a:solidFill>
                            <a:schemeClr val="bg1"/>
                          </a:solidFill>
                          <a:latin typeface="+mn-lt"/>
                          <a:ea typeface="Calibri"/>
                          <a:cs typeface="Times New Roman"/>
                        </a:rPr>
                        <a:t>Satisfied </a:t>
                      </a:r>
                    </a:p>
                    <a:p>
                      <a:pPr marL="0" marR="0" algn="ctr">
                        <a:lnSpc>
                          <a:spcPct val="115000"/>
                        </a:lnSpc>
                        <a:spcBef>
                          <a:spcPts val="0"/>
                        </a:spcBef>
                        <a:spcAft>
                          <a:spcPts val="0"/>
                        </a:spcAft>
                      </a:pPr>
                      <a:r>
                        <a:rPr lang="en-US" sz="1600" b="0" i="1" dirty="0" smtClean="0">
                          <a:solidFill>
                            <a:schemeClr val="bg1"/>
                          </a:solidFill>
                          <a:latin typeface="+mn-lt"/>
                          <a:ea typeface="Calibri"/>
                          <a:cs typeface="Times New Roman"/>
                        </a:rPr>
                        <a:t>Equally satisfied &amp; dissatisfied</a:t>
                      </a:r>
                    </a:p>
                    <a:p>
                      <a:pPr marL="0" marR="0" algn="ctr">
                        <a:lnSpc>
                          <a:spcPct val="115000"/>
                        </a:lnSpc>
                        <a:spcBef>
                          <a:spcPts val="0"/>
                        </a:spcBef>
                        <a:spcAft>
                          <a:spcPts val="0"/>
                        </a:spcAft>
                      </a:pPr>
                      <a:r>
                        <a:rPr lang="en-US" sz="1800" b="0" i="1" dirty="0" smtClean="0">
                          <a:solidFill>
                            <a:schemeClr val="bg1"/>
                          </a:solidFill>
                          <a:latin typeface="+mn-lt"/>
                          <a:ea typeface="Calibri"/>
                          <a:cs typeface="Times New Roman"/>
                        </a:rPr>
                        <a:t>Dissatisfied</a:t>
                      </a:r>
                    </a:p>
                    <a:p>
                      <a:pPr marL="0" marR="0" algn="ctr">
                        <a:lnSpc>
                          <a:spcPct val="115000"/>
                        </a:lnSpc>
                        <a:spcBef>
                          <a:spcPts val="0"/>
                        </a:spcBef>
                        <a:spcAft>
                          <a:spcPts val="0"/>
                        </a:spcAft>
                      </a:pPr>
                      <a:r>
                        <a:rPr lang="en-US" sz="1800" b="0" i="1" dirty="0" smtClean="0">
                          <a:solidFill>
                            <a:schemeClr val="bg1"/>
                          </a:solidFill>
                          <a:latin typeface="+mn-lt"/>
                          <a:ea typeface="Calibri"/>
                          <a:cs typeface="Times New Roman"/>
                        </a:rPr>
                        <a:t>No partner </a:t>
                      </a:r>
                    </a:p>
                  </a:txBody>
                  <a:tcPr/>
                </a:tc>
                <a:tc>
                  <a:txBody>
                    <a:bodyPr/>
                    <a:lstStyle/>
                    <a:p>
                      <a:pPr algn="ctr"/>
                      <a:r>
                        <a:rPr lang="en-US" sz="2000" b="1" dirty="0" smtClean="0">
                          <a:solidFill>
                            <a:schemeClr val="bg1"/>
                          </a:solidFill>
                          <a:latin typeface="+mn-lt"/>
                        </a:rPr>
                        <a:t>75%</a:t>
                      </a:r>
                    </a:p>
                    <a:p>
                      <a:pPr algn="ctr"/>
                      <a:r>
                        <a:rPr lang="en-US" sz="2000" dirty="0" smtClean="0">
                          <a:solidFill>
                            <a:schemeClr val="bg1"/>
                          </a:solidFill>
                          <a:latin typeface="+mn-lt"/>
                        </a:rPr>
                        <a:t>7%</a:t>
                      </a:r>
                    </a:p>
                    <a:p>
                      <a:pPr algn="ctr"/>
                      <a:r>
                        <a:rPr lang="en-US" sz="2000" dirty="0" smtClean="0">
                          <a:solidFill>
                            <a:schemeClr val="bg1"/>
                          </a:solidFill>
                          <a:latin typeface="+mn-lt"/>
                        </a:rPr>
                        <a:t>12%</a:t>
                      </a:r>
                    </a:p>
                    <a:p>
                      <a:pPr algn="ctr"/>
                      <a:r>
                        <a:rPr lang="en-US" sz="2000" dirty="0" smtClean="0">
                          <a:solidFill>
                            <a:schemeClr val="bg1"/>
                          </a:solidFill>
                          <a:latin typeface="+mn-lt"/>
                        </a:rPr>
                        <a:t>5%</a:t>
                      </a:r>
                      <a:endParaRPr lang="en-US" sz="2000" dirty="0">
                        <a:solidFill>
                          <a:schemeClr val="bg1"/>
                        </a:solidFill>
                        <a:latin typeface="+mn-lt"/>
                      </a:endParaRPr>
                    </a:p>
                  </a:txBody>
                  <a:tcPr/>
                </a:tc>
                <a:tc>
                  <a:txBody>
                    <a:bodyPr/>
                    <a:lstStyle/>
                    <a:p>
                      <a:pPr algn="ctr"/>
                      <a:r>
                        <a:rPr lang="en-US" sz="2000" dirty="0" smtClean="0">
                          <a:solidFill>
                            <a:schemeClr val="bg1"/>
                          </a:solidFill>
                          <a:latin typeface="+mn-lt"/>
                        </a:rPr>
                        <a:t>62%</a:t>
                      </a:r>
                    </a:p>
                    <a:p>
                      <a:pPr algn="ctr"/>
                      <a:r>
                        <a:rPr lang="en-US" sz="2000" dirty="0" smtClean="0">
                          <a:solidFill>
                            <a:schemeClr val="bg1"/>
                          </a:solidFill>
                          <a:latin typeface="+mn-lt"/>
                        </a:rPr>
                        <a:t>22%</a:t>
                      </a:r>
                    </a:p>
                    <a:p>
                      <a:pPr algn="ctr"/>
                      <a:r>
                        <a:rPr lang="en-US" sz="2000" dirty="0" smtClean="0">
                          <a:solidFill>
                            <a:schemeClr val="bg1"/>
                          </a:solidFill>
                          <a:latin typeface="+mn-lt"/>
                        </a:rPr>
                        <a:t>13%</a:t>
                      </a:r>
                    </a:p>
                    <a:p>
                      <a:pPr algn="ctr"/>
                      <a:r>
                        <a:rPr lang="en-US" sz="2000" dirty="0" smtClean="0">
                          <a:solidFill>
                            <a:schemeClr val="bg1"/>
                          </a:solidFill>
                          <a:latin typeface="+mn-lt"/>
                        </a:rPr>
                        <a:t>3%</a:t>
                      </a:r>
                      <a:endParaRPr lang="en-US" sz="2000" dirty="0">
                        <a:solidFill>
                          <a:schemeClr val="bg1"/>
                        </a:solidFill>
                        <a:latin typeface="+mn-lt"/>
                      </a:endParaRPr>
                    </a:p>
                  </a:txBody>
                  <a:tcPr/>
                </a:tc>
                <a:tc>
                  <a:txBody>
                    <a:bodyPr/>
                    <a:lstStyle/>
                    <a:p>
                      <a:pPr algn="ctr"/>
                      <a:r>
                        <a:rPr lang="en-US" sz="2000" dirty="0" smtClean="0">
                          <a:solidFill>
                            <a:schemeClr val="bg1"/>
                          </a:solidFill>
                          <a:latin typeface="+mn-lt"/>
                        </a:rPr>
                        <a:t>62%</a:t>
                      </a:r>
                    </a:p>
                    <a:p>
                      <a:pPr algn="ctr"/>
                      <a:r>
                        <a:rPr lang="en-US" sz="2000" dirty="0" smtClean="0">
                          <a:solidFill>
                            <a:schemeClr val="bg1"/>
                          </a:solidFill>
                          <a:latin typeface="+mn-lt"/>
                        </a:rPr>
                        <a:t>16%</a:t>
                      </a:r>
                    </a:p>
                    <a:p>
                      <a:pPr algn="ctr"/>
                      <a:r>
                        <a:rPr lang="en-US" sz="2000" dirty="0" smtClean="0">
                          <a:solidFill>
                            <a:schemeClr val="bg1"/>
                          </a:solidFill>
                          <a:latin typeface="+mn-lt"/>
                        </a:rPr>
                        <a:t>18%</a:t>
                      </a:r>
                    </a:p>
                    <a:p>
                      <a:pPr algn="ctr"/>
                      <a:r>
                        <a:rPr lang="en-US" sz="2000" dirty="0" smtClean="0">
                          <a:solidFill>
                            <a:schemeClr val="bg1"/>
                          </a:solidFill>
                          <a:latin typeface="+mn-lt"/>
                        </a:rPr>
                        <a:t>4%</a:t>
                      </a:r>
                      <a:endParaRPr lang="en-US" sz="2000" dirty="0">
                        <a:solidFill>
                          <a:schemeClr val="bg1"/>
                        </a:solidFill>
                        <a:latin typeface="+mn-lt"/>
                      </a:endParaRPr>
                    </a:p>
                  </a:txBody>
                  <a:tcPr/>
                </a:tc>
                <a:tc>
                  <a:txBody>
                    <a:bodyPr/>
                    <a:lstStyle/>
                    <a:p>
                      <a:pPr algn="ctr"/>
                      <a:r>
                        <a:rPr lang="en-US" sz="2000" dirty="0" smtClean="0">
                          <a:solidFill>
                            <a:schemeClr val="bg1"/>
                          </a:solidFill>
                          <a:latin typeface="+mn-lt"/>
                        </a:rPr>
                        <a:t>ns</a:t>
                      </a:r>
                      <a:endParaRPr lang="en-US" sz="2000" dirty="0">
                        <a:solidFill>
                          <a:schemeClr val="bg1"/>
                        </a:solidFill>
                        <a:latin typeface="+mn-lt"/>
                      </a:endParaRPr>
                    </a:p>
                  </a:txBody>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528" y="107577"/>
            <a:ext cx="8146472" cy="1653988"/>
          </a:xfrm>
        </p:spPr>
        <p:txBody>
          <a:bodyPr/>
          <a:lstStyle/>
          <a:p>
            <a:r>
              <a:rPr lang="en-US" sz="4000" dirty="0" smtClean="0"/>
              <a:t>Sexual function </a:t>
            </a:r>
            <a:br>
              <a:rPr lang="en-US" sz="4000" dirty="0" smtClean="0"/>
            </a:br>
            <a:r>
              <a:rPr lang="en-US" sz="4000" dirty="0" smtClean="0"/>
              <a:t>among sexually active women 50+</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01180405"/>
              </p:ext>
            </p:extLst>
          </p:nvPr>
        </p:nvGraphicFramePr>
        <p:xfrm>
          <a:off x="1250950" y="2000250"/>
          <a:ext cx="7581901" cy="4403102"/>
        </p:xfrm>
        <a:graphic>
          <a:graphicData uri="http://schemas.openxmlformats.org/drawingml/2006/table">
            <a:tbl>
              <a:tblPr firstRow="1" bandRow="1">
                <a:tableStyleId>{5C22544A-7EE6-4342-B048-85BDC9FD1C3A}</a:tableStyleId>
              </a:tblPr>
              <a:tblGrid>
                <a:gridCol w="2059809"/>
                <a:gridCol w="1595349"/>
                <a:gridCol w="1037492"/>
                <a:gridCol w="993228"/>
                <a:gridCol w="923495"/>
                <a:gridCol w="972528"/>
              </a:tblGrid>
              <a:tr h="807168">
                <a:tc>
                  <a:txBody>
                    <a:bodyPr/>
                    <a:lstStyle/>
                    <a:p>
                      <a:endParaRPr lang="en-US" sz="2400" dirty="0">
                        <a:latin typeface="+mn-lt"/>
                      </a:endParaRPr>
                    </a:p>
                  </a:txBody>
                  <a:tcPr/>
                </a:tc>
                <a:tc>
                  <a:txBody>
                    <a:bodyPr/>
                    <a:lstStyle/>
                    <a:p>
                      <a:pPr marL="0" marR="0" algn="ctr">
                        <a:spcBef>
                          <a:spcPts val="0"/>
                        </a:spcBef>
                        <a:spcAft>
                          <a:spcPts val="0"/>
                        </a:spcAft>
                      </a:pPr>
                      <a:endParaRPr lang="en-US" sz="2400" dirty="0">
                        <a:solidFill>
                          <a:schemeClr val="bg1"/>
                        </a:solidFill>
                        <a:latin typeface="+mn-lt"/>
                        <a:ea typeface="Times New Roman"/>
                      </a:endParaRPr>
                    </a:p>
                  </a:txBody>
                  <a:tcPr marL="68580" marR="68580" marT="0" marB="0"/>
                </a:tc>
                <a:tc>
                  <a:txBody>
                    <a:bodyPr/>
                    <a:lstStyle/>
                    <a:p>
                      <a:pPr marL="0" marR="0" algn="ctr">
                        <a:spcBef>
                          <a:spcPts val="0"/>
                        </a:spcBef>
                        <a:spcAft>
                          <a:spcPts val="0"/>
                        </a:spcAft>
                      </a:pPr>
                      <a:r>
                        <a:rPr lang="en-US" sz="2400" kern="1200" dirty="0" smtClean="0">
                          <a:solidFill>
                            <a:schemeClr val="bg1"/>
                          </a:solidFill>
                          <a:latin typeface="+mn-lt"/>
                          <a:ea typeface="Cambria"/>
                        </a:rPr>
                        <a:t>VL+</a:t>
                      </a:r>
                      <a:endParaRPr lang="en-US" sz="2400" dirty="0" smtClean="0">
                        <a:solidFill>
                          <a:schemeClr val="bg1"/>
                        </a:solidFill>
                        <a:latin typeface="+mn-lt"/>
                        <a:ea typeface="Times New Roman"/>
                      </a:endParaRPr>
                    </a:p>
                    <a:p>
                      <a:pPr marL="0" marR="0" algn="ctr">
                        <a:spcBef>
                          <a:spcPts val="0"/>
                        </a:spcBef>
                        <a:spcAft>
                          <a:spcPts val="0"/>
                        </a:spcAft>
                      </a:pPr>
                      <a:r>
                        <a:rPr lang="en-US" sz="1800" kern="1200" dirty="0" smtClean="0">
                          <a:solidFill>
                            <a:schemeClr val="bg1"/>
                          </a:solidFill>
                          <a:latin typeface="+mn-lt"/>
                          <a:ea typeface="Cambria"/>
                        </a:rPr>
                        <a:t>(N=79)</a:t>
                      </a:r>
                      <a:endParaRPr lang="en-US" sz="1800" dirty="0" smtClean="0">
                        <a:solidFill>
                          <a:schemeClr val="bg1"/>
                        </a:solidFill>
                        <a:latin typeface="+mn-lt"/>
                        <a:ea typeface="Times New Roman"/>
                      </a:endParaRPr>
                    </a:p>
                  </a:txBody>
                  <a:tcPr marL="68580" marR="68580" marT="0" marB="0"/>
                </a:tc>
                <a:tc>
                  <a:txBody>
                    <a:bodyPr/>
                    <a:lstStyle/>
                    <a:p>
                      <a:pPr marL="0" marR="0" algn="ctr">
                        <a:spcBef>
                          <a:spcPts val="0"/>
                        </a:spcBef>
                        <a:spcAft>
                          <a:spcPts val="0"/>
                        </a:spcAft>
                      </a:pPr>
                      <a:r>
                        <a:rPr lang="en-US" sz="2400" kern="1200" dirty="0" smtClean="0">
                          <a:solidFill>
                            <a:schemeClr val="bg1"/>
                          </a:solidFill>
                          <a:latin typeface="+mn-lt"/>
                          <a:ea typeface="Cambria"/>
                        </a:rPr>
                        <a:t>VL−</a:t>
                      </a:r>
                      <a:endParaRPr lang="en-US" sz="2400" dirty="0">
                        <a:solidFill>
                          <a:schemeClr val="bg1"/>
                        </a:solidFill>
                        <a:latin typeface="+mn-lt"/>
                        <a:ea typeface="Times New Roman"/>
                      </a:endParaRPr>
                    </a:p>
                    <a:p>
                      <a:pPr marL="0" marR="0" algn="ctr">
                        <a:spcBef>
                          <a:spcPts val="0"/>
                        </a:spcBef>
                        <a:spcAft>
                          <a:spcPts val="0"/>
                        </a:spcAft>
                      </a:pPr>
                      <a:r>
                        <a:rPr lang="en-US" sz="1800" kern="1200" dirty="0">
                          <a:solidFill>
                            <a:schemeClr val="bg1"/>
                          </a:solidFill>
                          <a:latin typeface="+mn-lt"/>
                          <a:ea typeface="Cambria"/>
                        </a:rPr>
                        <a:t>(</a:t>
                      </a:r>
                      <a:r>
                        <a:rPr lang="en-US" sz="1800" kern="1200" dirty="0" smtClean="0">
                          <a:solidFill>
                            <a:schemeClr val="bg1"/>
                          </a:solidFill>
                          <a:latin typeface="+mn-lt"/>
                          <a:ea typeface="Cambria"/>
                        </a:rPr>
                        <a:t>N=133)</a:t>
                      </a:r>
                      <a:endParaRPr lang="en-US" sz="1800" dirty="0">
                        <a:solidFill>
                          <a:schemeClr val="bg1"/>
                        </a:solidFill>
                        <a:latin typeface="+mn-lt"/>
                        <a:ea typeface="Times New Roman"/>
                      </a:endParaRPr>
                    </a:p>
                  </a:txBody>
                  <a:tcPr marL="68580" marR="68580" marT="0" marB="0"/>
                </a:tc>
                <a:tc>
                  <a:txBody>
                    <a:bodyPr/>
                    <a:lstStyle/>
                    <a:p>
                      <a:pPr marL="0" marR="0" algn="ctr">
                        <a:spcBef>
                          <a:spcPts val="0"/>
                        </a:spcBef>
                        <a:spcAft>
                          <a:spcPts val="0"/>
                        </a:spcAft>
                      </a:pPr>
                      <a:r>
                        <a:rPr lang="en-US" sz="2400" kern="1200" dirty="0">
                          <a:solidFill>
                            <a:schemeClr val="bg1"/>
                          </a:solidFill>
                          <a:latin typeface="+mn-lt"/>
                          <a:ea typeface="Cambria"/>
                        </a:rPr>
                        <a:t>HIV−</a:t>
                      </a:r>
                      <a:endParaRPr lang="en-US" sz="2400" dirty="0">
                        <a:solidFill>
                          <a:schemeClr val="bg1"/>
                        </a:solidFill>
                        <a:latin typeface="+mn-lt"/>
                        <a:ea typeface="Times New Roman"/>
                      </a:endParaRPr>
                    </a:p>
                    <a:p>
                      <a:pPr marL="0" marR="0" algn="ctr">
                        <a:spcBef>
                          <a:spcPts val="0"/>
                        </a:spcBef>
                        <a:spcAft>
                          <a:spcPts val="0"/>
                        </a:spcAft>
                      </a:pPr>
                      <a:r>
                        <a:rPr lang="en-US" sz="1800" kern="1200" dirty="0">
                          <a:solidFill>
                            <a:schemeClr val="bg1"/>
                          </a:solidFill>
                          <a:latin typeface="+mn-lt"/>
                          <a:ea typeface="Cambria"/>
                        </a:rPr>
                        <a:t>(</a:t>
                      </a:r>
                      <a:r>
                        <a:rPr lang="en-US" sz="1800" kern="1200" dirty="0" smtClean="0">
                          <a:solidFill>
                            <a:schemeClr val="bg1"/>
                          </a:solidFill>
                          <a:latin typeface="+mn-lt"/>
                          <a:ea typeface="Cambria"/>
                        </a:rPr>
                        <a:t>N=109)</a:t>
                      </a:r>
                      <a:endParaRPr lang="en-US" sz="1800" dirty="0">
                        <a:solidFill>
                          <a:schemeClr val="bg1"/>
                        </a:solidFill>
                        <a:latin typeface="+mn-lt"/>
                        <a:ea typeface="Times New Roman"/>
                      </a:endParaRPr>
                    </a:p>
                  </a:txBody>
                  <a:tcPr marL="68580" marR="68580" marT="0" marB="0"/>
                </a:tc>
                <a:tc>
                  <a:txBody>
                    <a:bodyPr/>
                    <a:lstStyle/>
                    <a:p>
                      <a:pPr marL="0" marR="0" algn="ctr">
                        <a:spcBef>
                          <a:spcPts val="0"/>
                        </a:spcBef>
                        <a:spcAft>
                          <a:spcPts val="0"/>
                        </a:spcAft>
                      </a:pPr>
                      <a:r>
                        <a:rPr lang="en-US" sz="2400" dirty="0" smtClean="0">
                          <a:solidFill>
                            <a:schemeClr val="bg1"/>
                          </a:solidFill>
                          <a:latin typeface="+mn-lt"/>
                          <a:ea typeface="Times New Roman"/>
                        </a:rPr>
                        <a:t>P-value</a:t>
                      </a:r>
                      <a:endParaRPr lang="en-US" sz="2400" dirty="0">
                        <a:solidFill>
                          <a:schemeClr val="bg1"/>
                        </a:solidFill>
                        <a:latin typeface="+mn-lt"/>
                        <a:ea typeface="Times New Roman"/>
                      </a:endParaRPr>
                    </a:p>
                  </a:txBody>
                  <a:tcPr marL="68580" marR="68580" marT="0" marB="0"/>
                </a:tc>
              </a:tr>
              <a:tr h="928244">
                <a:tc>
                  <a:txBody>
                    <a:bodyPr/>
                    <a:lstStyle/>
                    <a:p>
                      <a:pPr marL="0" marR="0">
                        <a:lnSpc>
                          <a:spcPct val="115000"/>
                        </a:lnSpc>
                        <a:spcBef>
                          <a:spcPts val="0"/>
                        </a:spcBef>
                        <a:spcAft>
                          <a:spcPts val="0"/>
                        </a:spcAft>
                      </a:pPr>
                      <a:r>
                        <a:rPr lang="en-US" sz="2400" b="1" dirty="0">
                          <a:solidFill>
                            <a:schemeClr val="bg1"/>
                          </a:solidFill>
                          <a:latin typeface="+mn-lt"/>
                          <a:ea typeface="Calibri"/>
                          <a:cs typeface="Times New Roman"/>
                        </a:rPr>
                        <a:t>Participant has problems with </a:t>
                      </a:r>
                      <a:r>
                        <a:rPr lang="en-US" sz="2400" b="1" dirty="0" smtClean="0">
                          <a:solidFill>
                            <a:schemeClr val="bg1"/>
                          </a:solidFill>
                          <a:latin typeface="+mn-lt"/>
                          <a:ea typeface="Calibri"/>
                          <a:cs typeface="Times New Roman"/>
                        </a:rPr>
                        <a:t>sex</a:t>
                      </a:r>
                      <a:endParaRPr lang="en-US" sz="2400" dirty="0">
                        <a:solidFill>
                          <a:schemeClr val="bg1"/>
                        </a:solidFill>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i="1" dirty="0" smtClean="0">
                          <a:solidFill>
                            <a:schemeClr val="bg1"/>
                          </a:solidFill>
                          <a:latin typeface="+mn-lt"/>
                          <a:ea typeface="Calibri"/>
                          <a:cs typeface="Times New Roman"/>
                        </a:rPr>
                        <a:t>Yes</a:t>
                      </a:r>
                    </a:p>
                  </a:txBody>
                  <a:tcPr/>
                </a:tc>
                <a:tc>
                  <a:txBody>
                    <a:bodyPr/>
                    <a:lstStyle/>
                    <a:p>
                      <a:pPr algn="ctr"/>
                      <a:r>
                        <a:rPr lang="en-US" sz="2400" dirty="0" smtClean="0">
                          <a:solidFill>
                            <a:schemeClr val="bg1"/>
                          </a:solidFill>
                          <a:latin typeface="+mn-lt"/>
                        </a:rPr>
                        <a:t>27%</a:t>
                      </a:r>
                    </a:p>
                  </a:txBody>
                  <a:tcPr/>
                </a:tc>
                <a:tc>
                  <a:txBody>
                    <a:bodyPr/>
                    <a:lstStyle/>
                    <a:p>
                      <a:pPr algn="ctr"/>
                      <a:r>
                        <a:rPr lang="en-US" sz="2400" b="1" dirty="0" smtClean="0">
                          <a:solidFill>
                            <a:schemeClr val="bg1"/>
                          </a:solidFill>
                          <a:latin typeface="+mn-lt"/>
                        </a:rPr>
                        <a:t>32%</a:t>
                      </a:r>
                    </a:p>
                  </a:txBody>
                  <a:tcPr/>
                </a:tc>
                <a:tc>
                  <a:txBody>
                    <a:bodyPr/>
                    <a:lstStyle/>
                    <a:p>
                      <a:pPr algn="ctr"/>
                      <a:r>
                        <a:rPr lang="en-US" sz="2400" dirty="0" smtClean="0">
                          <a:solidFill>
                            <a:schemeClr val="bg1"/>
                          </a:solidFill>
                          <a:latin typeface="+mn-lt"/>
                        </a:rPr>
                        <a:t>18%</a:t>
                      </a:r>
                    </a:p>
                  </a:txBody>
                  <a:tcPr/>
                </a:tc>
                <a:tc>
                  <a:txBody>
                    <a:bodyPr/>
                    <a:lstStyle/>
                    <a:p>
                      <a:pPr algn="ctr"/>
                      <a:r>
                        <a:rPr lang="en-US" sz="2400" b="0" dirty="0" smtClean="0">
                          <a:solidFill>
                            <a:schemeClr val="bg1"/>
                          </a:solidFill>
                          <a:latin typeface="+mn-lt"/>
                        </a:rPr>
                        <a:t>0.047</a:t>
                      </a:r>
                      <a:endParaRPr lang="en-US" sz="2400" b="0" dirty="0">
                        <a:solidFill>
                          <a:schemeClr val="bg1"/>
                        </a:solidFill>
                        <a:latin typeface="+mn-lt"/>
                      </a:endParaRPr>
                    </a:p>
                  </a:txBody>
                  <a:tcPr/>
                </a:tc>
              </a:tr>
              <a:tr h="807168">
                <a:tc>
                  <a:txBody>
                    <a:bodyPr/>
                    <a:lstStyle/>
                    <a:p>
                      <a:endParaRPr lang="en-US" sz="2400" b="1" dirty="0">
                        <a:solidFill>
                          <a:schemeClr val="bg1"/>
                        </a:solidFill>
                        <a:latin typeface="+mn-lt"/>
                      </a:endParaRPr>
                    </a:p>
                  </a:txBody>
                  <a:tcPr>
                    <a:solidFill>
                      <a:schemeClr val="accent1">
                        <a:lumMod val="60000"/>
                        <a:lumOff val="40000"/>
                      </a:schemeClr>
                    </a:solidFill>
                  </a:tcPr>
                </a:tc>
                <a:tc>
                  <a:txBody>
                    <a:bodyPr/>
                    <a:lstStyle/>
                    <a:p>
                      <a:pPr marL="0" marR="0" algn="ctr">
                        <a:spcBef>
                          <a:spcPts val="0"/>
                        </a:spcBef>
                        <a:spcAft>
                          <a:spcPts val="0"/>
                        </a:spcAft>
                      </a:pPr>
                      <a:endParaRPr lang="en-US" sz="2400" b="1" dirty="0">
                        <a:solidFill>
                          <a:schemeClr val="bg1"/>
                        </a:solidFill>
                        <a:latin typeface="+mn-lt"/>
                        <a:ea typeface="Times New Roman"/>
                      </a:endParaRPr>
                    </a:p>
                  </a:txBody>
                  <a:tcPr marL="68580" marR="68580" marT="0" marB="0">
                    <a:solidFill>
                      <a:schemeClr val="accent1">
                        <a:lumMod val="60000"/>
                        <a:lumOff val="40000"/>
                      </a:schemeClr>
                    </a:solidFill>
                  </a:tcPr>
                </a:tc>
                <a:tc>
                  <a:txBody>
                    <a:bodyPr/>
                    <a:lstStyle/>
                    <a:p>
                      <a:pPr marL="0" marR="0" algn="ctr">
                        <a:spcBef>
                          <a:spcPts val="0"/>
                        </a:spcBef>
                        <a:spcAft>
                          <a:spcPts val="0"/>
                        </a:spcAft>
                      </a:pPr>
                      <a:r>
                        <a:rPr lang="en-US" sz="2400" b="1" kern="1200" dirty="0" smtClean="0">
                          <a:solidFill>
                            <a:schemeClr val="bg1"/>
                          </a:solidFill>
                          <a:latin typeface="+mn-lt"/>
                          <a:ea typeface="Cambria"/>
                        </a:rPr>
                        <a:t>VL+</a:t>
                      </a:r>
                      <a:endParaRPr lang="en-US" sz="2400" b="1" dirty="0" smtClean="0">
                        <a:solidFill>
                          <a:schemeClr val="bg1"/>
                        </a:solidFill>
                        <a:latin typeface="+mn-lt"/>
                        <a:ea typeface="Times New Roman"/>
                      </a:endParaRPr>
                    </a:p>
                    <a:p>
                      <a:pPr marL="0" marR="0" algn="ctr">
                        <a:spcBef>
                          <a:spcPts val="0"/>
                        </a:spcBef>
                        <a:spcAft>
                          <a:spcPts val="0"/>
                        </a:spcAft>
                      </a:pPr>
                      <a:r>
                        <a:rPr lang="en-US" sz="1800" b="1" kern="1200" dirty="0" smtClean="0">
                          <a:solidFill>
                            <a:schemeClr val="bg1"/>
                          </a:solidFill>
                          <a:latin typeface="+mn-lt"/>
                          <a:ea typeface="Cambria"/>
                        </a:rPr>
                        <a:t>(N=81)</a:t>
                      </a:r>
                      <a:endParaRPr lang="en-US" sz="1800" b="1" dirty="0" smtClean="0">
                        <a:solidFill>
                          <a:schemeClr val="bg1"/>
                        </a:solidFill>
                        <a:latin typeface="+mn-lt"/>
                        <a:ea typeface="Times New Roman"/>
                      </a:endParaRPr>
                    </a:p>
                  </a:txBody>
                  <a:tcPr marL="68580" marR="68580" marT="0" marB="0">
                    <a:solidFill>
                      <a:schemeClr val="accent1">
                        <a:lumMod val="60000"/>
                        <a:lumOff val="40000"/>
                      </a:schemeClr>
                    </a:solidFill>
                  </a:tcPr>
                </a:tc>
                <a:tc>
                  <a:txBody>
                    <a:bodyPr/>
                    <a:lstStyle/>
                    <a:p>
                      <a:pPr marL="0" marR="0" algn="ctr">
                        <a:spcBef>
                          <a:spcPts val="0"/>
                        </a:spcBef>
                        <a:spcAft>
                          <a:spcPts val="0"/>
                        </a:spcAft>
                      </a:pPr>
                      <a:r>
                        <a:rPr lang="en-US" sz="2400" b="1" kern="1200" dirty="0" smtClean="0">
                          <a:solidFill>
                            <a:schemeClr val="bg1"/>
                          </a:solidFill>
                          <a:latin typeface="+mn-lt"/>
                          <a:ea typeface="Cambria"/>
                        </a:rPr>
                        <a:t>VL−</a:t>
                      </a:r>
                      <a:endParaRPr lang="en-US" sz="2400" b="1" dirty="0">
                        <a:solidFill>
                          <a:schemeClr val="bg1"/>
                        </a:solidFill>
                        <a:latin typeface="+mn-lt"/>
                        <a:ea typeface="Times New Roman"/>
                      </a:endParaRPr>
                    </a:p>
                    <a:p>
                      <a:pPr marL="0" marR="0" algn="ctr">
                        <a:spcBef>
                          <a:spcPts val="0"/>
                        </a:spcBef>
                        <a:spcAft>
                          <a:spcPts val="0"/>
                        </a:spcAft>
                      </a:pPr>
                      <a:r>
                        <a:rPr lang="en-US" sz="1800" b="1" kern="1200" dirty="0">
                          <a:solidFill>
                            <a:schemeClr val="bg1"/>
                          </a:solidFill>
                          <a:latin typeface="+mn-lt"/>
                          <a:ea typeface="Cambria"/>
                        </a:rPr>
                        <a:t>(</a:t>
                      </a:r>
                      <a:r>
                        <a:rPr lang="en-US" sz="1800" b="1" kern="1200" dirty="0" smtClean="0">
                          <a:solidFill>
                            <a:schemeClr val="bg1"/>
                          </a:solidFill>
                          <a:latin typeface="+mn-lt"/>
                          <a:ea typeface="Cambria"/>
                        </a:rPr>
                        <a:t>N=133)</a:t>
                      </a:r>
                      <a:endParaRPr lang="en-US" sz="1800" b="1" dirty="0">
                        <a:solidFill>
                          <a:schemeClr val="bg1"/>
                        </a:solidFill>
                        <a:latin typeface="+mn-lt"/>
                        <a:ea typeface="Times New Roman"/>
                      </a:endParaRPr>
                    </a:p>
                  </a:txBody>
                  <a:tcPr marL="68580" marR="68580" marT="0" marB="0">
                    <a:solidFill>
                      <a:schemeClr val="accent1">
                        <a:lumMod val="60000"/>
                        <a:lumOff val="40000"/>
                      </a:schemeClr>
                    </a:solidFill>
                  </a:tcPr>
                </a:tc>
                <a:tc>
                  <a:txBody>
                    <a:bodyPr/>
                    <a:lstStyle/>
                    <a:p>
                      <a:pPr marL="0" marR="0" algn="ctr">
                        <a:spcBef>
                          <a:spcPts val="0"/>
                        </a:spcBef>
                        <a:spcAft>
                          <a:spcPts val="0"/>
                        </a:spcAft>
                      </a:pPr>
                      <a:r>
                        <a:rPr lang="en-US" sz="2400" b="1" kern="1200" dirty="0">
                          <a:solidFill>
                            <a:schemeClr val="bg1"/>
                          </a:solidFill>
                          <a:latin typeface="+mn-lt"/>
                          <a:ea typeface="Cambria"/>
                        </a:rPr>
                        <a:t>HIV−</a:t>
                      </a:r>
                      <a:endParaRPr lang="en-US" sz="2400" b="1" dirty="0">
                        <a:solidFill>
                          <a:schemeClr val="bg1"/>
                        </a:solidFill>
                        <a:latin typeface="+mn-lt"/>
                        <a:ea typeface="Times New Roman"/>
                      </a:endParaRPr>
                    </a:p>
                    <a:p>
                      <a:pPr marL="0" marR="0" algn="ctr">
                        <a:spcBef>
                          <a:spcPts val="0"/>
                        </a:spcBef>
                        <a:spcAft>
                          <a:spcPts val="0"/>
                        </a:spcAft>
                      </a:pPr>
                      <a:r>
                        <a:rPr lang="en-US" sz="1800" b="1" kern="1200" dirty="0">
                          <a:solidFill>
                            <a:schemeClr val="bg1"/>
                          </a:solidFill>
                          <a:latin typeface="+mn-lt"/>
                          <a:ea typeface="Cambria"/>
                        </a:rPr>
                        <a:t>(</a:t>
                      </a:r>
                      <a:r>
                        <a:rPr lang="en-US" sz="1800" b="1" kern="1200" dirty="0" smtClean="0">
                          <a:solidFill>
                            <a:schemeClr val="bg1"/>
                          </a:solidFill>
                          <a:latin typeface="+mn-lt"/>
                          <a:ea typeface="Cambria"/>
                        </a:rPr>
                        <a:t>N=107)</a:t>
                      </a:r>
                      <a:endParaRPr lang="en-US" sz="1800" b="1" dirty="0">
                        <a:solidFill>
                          <a:schemeClr val="bg1"/>
                        </a:solidFill>
                        <a:latin typeface="+mn-lt"/>
                        <a:ea typeface="Times New Roman"/>
                      </a:endParaRPr>
                    </a:p>
                  </a:txBody>
                  <a:tcPr marL="68580" marR="68580" marT="0" marB="0">
                    <a:solidFill>
                      <a:schemeClr val="accent1">
                        <a:lumMod val="60000"/>
                        <a:lumOff val="40000"/>
                      </a:schemeClr>
                    </a:solidFill>
                  </a:tcPr>
                </a:tc>
                <a:tc>
                  <a:txBody>
                    <a:bodyPr/>
                    <a:lstStyle/>
                    <a:p>
                      <a:pPr marL="0" marR="0" algn="ctr">
                        <a:spcBef>
                          <a:spcPts val="0"/>
                        </a:spcBef>
                        <a:spcAft>
                          <a:spcPts val="0"/>
                        </a:spcAft>
                      </a:pPr>
                      <a:endParaRPr lang="en-US" sz="2400" b="1" dirty="0">
                        <a:solidFill>
                          <a:schemeClr val="bg1"/>
                        </a:solidFill>
                        <a:latin typeface="+mn-lt"/>
                        <a:ea typeface="Times New Roman"/>
                      </a:endParaRPr>
                    </a:p>
                  </a:txBody>
                  <a:tcPr marL="68580" marR="68580" marT="0" marB="0">
                    <a:solidFill>
                      <a:schemeClr val="accent1">
                        <a:lumMod val="60000"/>
                        <a:lumOff val="40000"/>
                      </a:schemeClr>
                    </a:solidFill>
                  </a:tcPr>
                </a:tc>
              </a:tr>
              <a:tr h="1526894">
                <a:tc>
                  <a:txBody>
                    <a:bodyPr/>
                    <a:lstStyle/>
                    <a:p>
                      <a:pPr marL="0" marR="0">
                        <a:lnSpc>
                          <a:spcPct val="115000"/>
                        </a:lnSpc>
                        <a:spcBef>
                          <a:spcPts val="0"/>
                        </a:spcBef>
                        <a:spcAft>
                          <a:spcPts val="0"/>
                        </a:spcAft>
                      </a:pPr>
                      <a:r>
                        <a:rPr lang="en-US" sz="2400" b="1" dirty="0">
                          <a:solidFill>
                            <a:schemeClr val="bg1"/>
                          </a:solidFill>
                          <a:latin typeface="+mn-lt"/>
                          <a:ea typeface="Calibri"/>
                          <a:cs typeface="Times New Roman"/>
                        </a:rPr>
                        <a:t>Partner has problems with </a:t>
                      </a:r>
                      <a:r>
                        <a:rPr lang="en-US" sz="2400" b="1" dirty="0" smtClean="0">
                          <a:solidFill>
                            <a:schemeClr val="bg1"/>
                          </a:solidFill>
                          <a:latin typeface="+mn-lt"/>
                          <a:ea typeface="Calibri"/>
                          <a:cs typeface="Times New Roman"/>
                        </a:rPr>
                        <a:t>sex</a:t>
                      </a:r>
                      <a:endParaRPr lang="en-US" sz="2400" dirty="0">
                        <a:solidFill>
                          <a:schemeClr val="bg1"/>
                        </a:solidFill>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i="1" dirty="0" smtClean="0">
                          <a:solidFill>
                            <a:schemeClr val="bg1"/>
                          </a:solidFill>
                          <a:latin typeface="+mn-lt"/>
                          <a:ea typeface="Calibri"/>
                          <a:cs typeface="Times New Roman"/>
                        </a:rPr>
                        <a:t>Yes</a:t>
                      </a:r>
                    </a:p>
                    <a:p>
                      <a:pPr marL="0" marR="0" algn="ctr">
                        <a:lnSpc>
                          <a:spcPct val="115000"/>
                        </a:lnSpc>
                        <a:spcBef>
                          <a:spcPts val="0"/>
                        </a:spcBef>
                        <a:spcAft>
                          <a:spcPts val="0"/>
                        </a:spcAft>
                      </a:pPr>
                      <a:r>
                        <a:rPr lang="en-US" sz="2400" i="1" dirty="0" smtClean="0">
                          <a:solidFill>
                            <a:schemeClr val="bg1"/>
                          </a:solidFill>
                          <a:latin typeface="+mn-lt"/>
                          <a:ea typeface="Calibri"/>
                          <a:cs typeface="Times New Roman"/>
                        </a:rPr>
                        <a:t>No</a:t>
                      </a:r>
                    </a:p>
                    <a:p>
                      <a:pPr marL="0" marR="0" algn="ctr">
                        <a:lnSpc>
                          <a:spcPct val="115000"/>
                        </a:lnSpc>
                        <a:spcBef>
                          <a:spcPts val="0"/>
                        </a:spcBef>
                        <a:spcAft>
                          <a:spcPts val="0"/>
                        </a:spcAft>
                      </a:pPr>
                      <a:r>
                        <a:rPr lang="en-US" sz="2400" i="1" dirty="0" smtClean="0">
                          <a:solidFill>
                            <a:schemeClr val="bg1"/>
                          </a:solidFill>
                          <a:latin typeface="+mn-lt"/>
                          <a:ea typeface="Calibri"/>
                          <a:cs typeface="Times New Roman"/>
                        </a:rPr>
                        <a:t>No partner</a:t>
                      </a:r>
                    </a:p>
                  </a:txBody>
                  <a:tcPr/>
                </a:tc>
                <a:tc>
                  <a:txBody>
                    <a:bodyPr/>
                    <a:lstStyle/>
                    <a:p>
                      <a:pPr algn="ctr"/>
                      <a:r>
                        <a:rPr lang="en-US" sz="2400" dirty="0" smtClean="0">
                          <a:solidFill>
                            <a:schemeClr val="bg1"/>
                          </a:solidFill>
                          <a:latin typeface="+mn-lt"/>
                        </a:rPr>
                        <a:t>17%</a:t>
                      </a:r>
                    </a:p>
                    <a:p>
                      <a:pPr algn="ctr"/>
                      <a:r>
                        <a:rPr lang="en-US" sz="2400" dirty="0" smtClean="0">
                          <a:solidFill>
                            <a:schemeClr val="bg1"/>
                          </a:solidFill>
                          <a:latin typeface="+mn-lt"/>
                        </a:rPr>
                        <a:t>80%</a:t>
                      </a:r>
                    </a:p>
                    <a:p>
                      <a:pPr algn="ctr"/>
                      <a:r>
                        <a:rPr lang="en-US" sz="2400" dirty="0" smtClean="0">
                          <a:solidFill>
                            <a:schemeClr val="bg1"/>
                          </a:solidFill>
                          <a:latin typeface="+mn-lt"/>
                        </a:rPr>
                        <a:t>3%</a:t>
                      </a:r>
                      <a:endParaRPr lang="en-US" sz="2400" dirty="0">
                        <a:solidFill>
                          <a:schemeClr val="bg1"/>
                        </a:solidFill>
                        <a:latin typeface="+mn-lt"/>
                      </a:endParaRPr>
                    </a:p>
                  </a:txBody>
                  <a:tcPr/>
                </a:tc>
                <a:tc>
                  <a:txBody>
                    <a:bodyPr/>
                    <a:lstStyle/>
                    <a:p>
                      <a:pPr algn="ctr"/>
                      <a:r>
                        <a:rPr lang="en-US" sz="2400" b="1" dirty="0" smtClean="0">
                          <a:solidFill>
                            <a:schemeClr val="bg1"/>
                          </a:solidFill>
                          <a:latin typeface="+mn-lt"/>
                        </a:rPr>
                        <a:t>26%</a:t>
                      </a:r>
                    </a:p>
                    <a:p>
                      <a:pPr algn="ctr"/>
                      <a:r>
                        <a:rPr lang="en-US" sz="2400" dirty="0" smtClean="0">
                          <a:solidFill>
                            <a:schemeClr val="bg1"/>
                          </a:solidFill>
                          <a:latin typeface="+mn-lt"/>
                        </a:rPr>
                        <a:t>71%</a:t>
                      </a:r>
                    </a:p>
                    <a:p>
                      <a:pPr algn="ctr"/>
                      <a:r>
                        <a:rPr lang="en-US" sz="2400" dirty="0" smtClean="0">
                          <a:solidFill>
                            <a:schemeClr val="bg1"/>
                          </a:solidFill>
                          <a:latin typeface="+mn-lt"/>
                        </a:rPr>
                        <a:t>3%</a:t>
                      </a:r>
                      <a:endParaRPr lang="en-US" sz="2400" dirty="0">
                        <a:solidFill>
                          <a:schemeClr val="bg1"/>
                        </a:solidFill>
                        <a:latin typeface="+mn-lt"/>
                      </a:endParaRPr>
                    </a:p>
                  </a:txBody>
                  <a:tcPr/>
                </a:tc>
                <a:tc>
                  <a:txBody>
                    <a:bodyPr/>
                    <a:lstStyle/>
                    <a:p>
                      <a:pPr algn="ctr"/>
                      <a:r>
                        <a:rPr lang="en-US" sz="2400" dirty="0" smtClean="0">
                          <a:solidFill>
                            <a:schemeClr val="bg1"/>
                          </a:solidFill>
                          <a:latin typeface="+mn-lt"/>
                        </a:rPr>
                        <a:t>13%</a:t>
                      </a:r>
                    </a:p>
                    <a:p>
                      <a:pPr algn="ctr"/>
                      <a:r>
                        <a:rPr lang="en-US" sz="2400" dirty="0" smtClean="0">
                          <a:solidFill>
                            <a:schemeClr val="bg1"/>
                          </a:solidFill>
                          <a:latin typeface="+mn-lt"/>
                        </a:rPr>
                        <a:t>82%</a:t>
                      </a:r>
                    </a:p>
                    <a:p>
                      <a:pPr algn="ctr"/>
                      <a:r>
                        <a:rPr lang="en-US" sz="2400" dirty="0" smtClean="0">
                          <a:solidFill>
                            <a:schemeClr val="bg1"/>
                          </a:solidFill>
                          <a:latin typeface="+mn-lt"/>
                        </a:rPr>
                        <a:t>5%</a:t>
                      </a:r>
                      <a:endParaRPr lang="en-US" sz="2400" dirty="0">
                        <a:solidFill>
                          <a:schemeClr val="bg1"/>
                        </a:solidFill>
                        <a:latin typeface="+mn-lt"/>
                      </a:endParaRPr>
                    </a:p>
                  </a:txBody>
                  <a:tcPr/>
                </a:tc>
                <a:tc>
                  <a:txBody>
                    <a:bodyPr/>
                    <a:lstStyle/>
                    <a:p>
                      <a:pPr algn="ctr"/>
                      <a:r>
                        <a:rPr lang="en-US" sz="2400" dirty="0" smtClean="0">
                          <a:solidFill>
                            <a:schemeClr val="bg1"/>
                          </a:solidFill>
                          <a:latin typeface="+mn-lt"/>
                        </a:rPr>
                        <a:t>ns</a:t>
                      </a:r>
                      <a:endParaRPr lang="en-US" sz="2400" dirty="0">
                        <a:solidFill>
                          <a:schemeClr val="bg1"/>
                        </a:solidFill>
                        <a:latin typeface="+mn-lt"/>
                      </a:endParaRPr>
                    </a:p>
                  </a:txBody>
                  <a:tcPr/>
                </a:tc>
              </a:tr>
            </a:tbl>
          </a:graphicData>
        </a:graphic>
      </p:graphicFrame>
      <p:sp>
        <p:nvSpPr>
          <p:cNvPr id="4" name="Slide Number Placeholder 3"/>
          <p:cNvSpPr>
            <a:spLocks noGrp="1"/>
          </p:cNvSpPr>
          <p:nvPr>
            <p:ph type="sldNum" sz="quarter" idx="12"/>
          </p:nvPr>
        </p:nvSpPr>
        <p:spPr/>
        <p:txBody>
          <a:bodyPr/>
          <a:lstStyle/>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Social Support for all women across age groups</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77220800"/>
              </p:ext>
            </p:extLst>
          </p:nvPr>
        </p:nvGraphicFramePr>
        <p:xfrm>
          <a:off x="1250950" y="2000250"/>
          <a:ext cx="7581900" cy="485775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6285248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Social Support for women 50+ across clinical groups</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94025454"/>
              </p:ext>
            </p:extLst>
          </p:nvPr>
        </p:nvGraphicFramePr>
        <p:xfrm>
          <a:off x="1250950" y="2000250"/>
          <a:ext cx="7581900" cy="4576396"/>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1780776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Loneliness and Disclosure</a:t>
            </a:r>
            <a:br>
              <a:rPr lang="en-US" sz="4000" dirty="0" smtClean="0"/>
            </a:br>
            <a:r>
              <a:rPr lang="en-US" sz="4000" dirty="0" smtClean="0"/>
              <a:t>for all women across age groups</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24454822"/>
              </p:ext>
            </p:extLst>
          </p:nvPr>
        </p:nvGraphicFramePr>
        <p:xfrm>
          <a:off x="1250950" y="2000250"/>
          <a:ext cx="7581900" cy="485775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40218467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0" y="107577"/>
            <a:ext cx="8055429" cy="1653988"/>
          </a:xfrm>
        </p:spPr>
        <p:txBody>
          <a:bodyPr/>
          <a:lstStyle/>
          <a:p>
            <a:r>
              <a:rPr lang="en-US" sz="3900" dirty="0" smtClean="0"/>
              <a:t>Loneliness and Disclosure</a:t>
            </a:r>
            <a:br>
              <a:rPr lang="en-US" sz="3900" dirty="0" smtClean="0"/>
            </a:br>
            <a:r>
              <a:rPr lang="en-US" sz="3900" dirty="0" smtClean="0"/>
              <a:t>for women 50+ across clinical groups</a:t>
            </a:r>
            <a:endParaRPr lang="en-US" sz="39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78110430"/>
              </p:ext>
            </p:extLst>
          </p:nvPr>
        </p:nvGraphicFramePr>
        <p:xfrm>
          <a:off x="1250950" y="2000250"/>
          <a:ext cx="7581900" cy="4576396"/>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(1)</a:t>
            </a:r>
            <a:endParaRPr lang="en-US" dirty="0"/>
          </a:p>
        </p:txBody>
      </p:sp>
      <p:sp>
        <p:nvSpPr>
          <p:cNvPr id="3" name="Content Placeholder 2"/>
          <p:cNvSpPr>
            <a:spLocks noGrp="1"/>
          </p:cNvSpPr>
          <p:nvPr>
            <p:ph idx="1"/>
          </p:nvPr>
        </p:nvSpPr>
        <p:spPr>
          <a:xfrm>
            <a:off x="1251154" y="2002221"/>
            <a:ext cx="7581901" cy="4493172"/>
          </a:xfrm>
        </p:spPr>
        <p:txBody>
          <a:bodyPr>
            <a:normAutofit fontScale="92500"/>
          </a:bodyPr>
          <a:lstStyle/>
          <a:p>
            <a:pPr lvl="1">
              <a:buNone/>
            </a:pPr>
            <a:endParaRPr lang="en-US" sz="900" b="0" i="1" dirty="0" smtClean="0"/>
          </a:p>
          <a:p>
            <a:pPr marL="403225" lvl="1">
              <a:lnSpc>
                <a:spcPct val="120000"/>
              </a:lnSpc>
              <a:spcBef>
                <a:spcPts val="0"/>
              </a:spcBef>
            </a:pPr>
            <a:r>
              <a:rPr lang="en-US" sz="3100" dirty="0" smtClean="0"/>
              <a:t>Among both HIV+ and HIV- women, an increase in age is associated with a decline in sexual activity. </a:t>
            </a:r>
          </a:p>
          <a:p>
            <a:pPr marL="403225" lvl="1">
              <a:lnSpc>
                <a:spcPct val="120000"/>
              </a:lnSpc>
              <a:spcBef>
                <a:spcPts val="0"/>
              </a:spcBef>
            </a:pPr>
            <a:endParaRPr lang="en-US" sz="1300" dirty="0" smtClean="0"/>
          </a:p>
          <a:p>
            <a:pPr marL="739775" lvl="2">
              <a:lnSpc>
                <a:spcPct val="120000"/>
              </a:lnSpc>
              <a:spcBef>
                <a:spcPts val="0"/>
              </a:spcBef>
            </a:pPr>
            <a:r>
              <a:rPr lang="en-US" sz="2900" dirty="0" smtClean="0"/>
              <a:t>Decline in sexual activity is independent of HIV status</a:t>
            </a:r>
          </a:p>
          <a:p>
            <a:pPr marL="739775" lvl="2">
              <a:lnSpc>
                <a:spcPct val="120000"/>
              </a:lnSpc>
              <a:spcBef>
                <a:spcPts val="0"/>
              </a:spcBef>
            </a:pPr>
            <a:endParaRPr lang="en-US" sz="1300" dirty="0" smtClean="0"/>
          </a:p>
          <a:p>
            <a:pPr marL="739775" lvl="2">
              <a:lnSpc>
                <a:spcPct val="120000"/>
              </a:lnSpc>
              <a:spcBef>
                <a:spcPts val="0"/>
              </a:spcBef>
            </a:pPr>
            <a:r>
              <a:rPr lang="en-US" sz="2900" dirty="0" smtClean="0"/>
              <a:t>HIV+ women have a lower probability of sexual activity than HIV-uninfected women </a:t>
            </a:r>
          </a:p>
          <a:p>
            <a:pPr marL="0" lvl="1" indent="0">
              <a:lnSpc>
                <a:spcPct val="120000"/>
              </a:lnSpc>
              <a:spcBef>
                <a:spcPts val="0"/>
              </a:spcBef>
              <a:buNone/>
            </a:pPr>
            <a:endParaRPr lang="en-US" sz="1100" dirty="0" smtClean="0"/>
          </a:p>
        </p:txBody>
      </p:sp>
      <p:sp>
        <p:nvSpPr>
          <p:cNvPr id="4" name="Slide Number Placeholder 3"/>
          <p:cNvSpPr>
            <a:spLocks noGrp="1"/>
          </p:cNvSpPr>
          <p:nvPr>
            <p:ph type="sldNum" sz="quarter" idx="12"/>
          </p:nvPr>
        </p:nvSpPr>
        <p:spPr/>
        <p:txBody>
          <a:bodyPr/>
          <a:lstStyle/>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107577"/>
            <a:ext cx="8128000" cy="1653988"/>
          </a:xfrm>
        </p:spPr>
        <p:txBody>
          <a:bodyPr vert="horz" wrap="square" lIns="91440" tIns="45720" rIns="91440" bIns="45720" numCol="1" anchorCtr="0" compatLnSpc="1">
            <a:prstTxWarp prst="textNoShape">
              <a:avLst/>
            </a:prstTxWarp>
          </a:bodyPr>
          <a:lstStyle/>
          <a:p>
            <a:pPr>
              <a:defRPr/>
            </a:pPr>
            <a:r>
              <a:rPr lang="en-US" sz="4000" dirty="0" smtClean="0">
                <a:ea typeface="ＭＳ Ｐゴシック" charset="-128"/>
              </a:rPr>
              <a:t>Prevention Needs </a:t>
            </a:r>
            <a:br>
              <a:rPr lang="en-US" sz="4000" dirty="0" smtClean="0">
                <a:ea typeface="ＭＳ Ｐゴシック" charset="-128"/>
              </a:rPr>
            </a:br>
            <a:r>
              <a:rPr lang="en-US" sz="4000" dirty="0" smtClean="0">
                <a:ea typeface="ＭＳ Ｐゴシック" charset="-128"/>
              </a:rPr>
              <a:t>of Older Women with HIV</a:t>
            </a:r>
            <a:endParaRPr lang="en-US" sz="4000" dirty="0" smtClean="0">
              <a:effectLst>
                <a:outerShdw blurRad="38100" dist="38100" dir="2700000" algn="tl">
                  <a:srgbClr val="C0C0C0"/>
                </a:outerShdw>
              </a:effectLst>
              <a:ea typeface="ＭＳ Ｐゴシック" charset="-128"/>
            </a:endParaRPr>
          </a:p>
        </p:txBody>
      </p:sp>
      <p:graphicFrame>
        <p:nvGraphicFramePr>
          <p:cNvPr id="3" name="Diagram 2"/>
          <p:cNvGraphicFramePr/>
          <p:nvPr>
            <p:extLst/>
          </p:nvPr>
        </p:nvGraphicFramePr>
        <p:xfrm>
          <a:off x="1480970" y="1945640"/>
          <a:ext cx="713590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86503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(2)</a:t>
            </a:r>
            <a:endParaRPr lang="en-US" dirty="0"/>
          </a:p>
        </p:txBody>
      </p:sp>
      <p:sp>
        <p:nvSpPr>
          <p:cNvPr id="3" name="Content Placeholder 2"/>
          <p:cNvSpPr>
            <a:spLocks noGrp="1"/>
          </p:cNvSpPr>
          <p:nvPr>
            <p:ph idx="1"/>
          </p:nvPr>
        </p:nvSpPr>
        <p:spPr>
          <a:xfrm>
            <a:off x="1251154" y="2002221"/>
            <a:ext cx="7581901" cy="4493172"/>
          </a:xfrm>
        </p:spPr>
        <p:txBody>
          <a:bodyPr>
            <a:normAutofit/>
          </a:bodyPr>
          <a:lstStyle/>
          <a:p>
            <a:pPr lvl="1">
              <a:buNone/>
            </a:pPr>
            <a:endParaRPr lang="en-US" sz="900" b="0" i="1" dirty="0" smtClean="0"/>
          </a:p>
          <a:p>
            <a:pPr>
              <a:lnSpc>
                <a:spcPct val="120000"/>
              </a:lnSpc>
              <a:spcBef>
                <a:spcPts val="0"/>
              </a:spcBef>
            </a:pPr>
            <a:r>
              <a:rPr lang="en-US" sz="3100" dirty="0" smtClean="0"/>
              <a:t>Among both HIV+ and HIV- women, age predicts UAVI but when we control for HIV status there is no significant age effect.  </a:t>
            </a:r>
          </a:p>
          <a:p>
            <a:pPr>
              <a:lnSpc>
                <a:spcPct val="120000"/>
              </a:lnSpc>
              <a:spcBef>
                <a:spcPts val="0"/>
              </a:spcBef>
            </a:pPr>
            <a:endParaRPr lang="en-US" sz="1100" dirty="0" smtClean="0"/>
          </a:p>
          <a:p>
            <a:pPr lvl="1">
              <a:lnSpc>
                <a:spcPct val="120000"/>
              </a:lnSpc>
              <a:spcBef>
                <a:spcPts val="0"/>
              </a:spcBef>
            </a:pPr>
            <a:r>
              <a:rPr lang="en-US" sz="2900" dirty="0" smtClean="0"/>
              <a:t>The probability of UAVI among HIV-uninfected women is almost double that of women with HIV</a:t>
            </a:r>
            <a:endParaRPr lang="en-US" b="0" i="1" dirty="0" smtClean="0"/>
          </a:p>
        </p:txBody>
      </p:sp>
      <p:sp>
        <p:nvSpPr>
          <p:cNvPr id="4" name="Slide Number Placeholder 3"/>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9960766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(3)</a:t>
            </a:r>
            <a:endParaRPr lang="en-US" dirty="0"/>
          </a:p>
        </p:txBody>
      </p:sp>
      <p:sp>
        <p:nvSpPr>
          <p:cNvPr id="3" name="Content Placeholder 2"/>
          <p:cNvSpPr>
            <a:spLocks noGrp="1"/>
          </p:cNvSpPr>
          <p:nvPr>
            <p:ph idx="1"/>
          </p:nvPr>
        </p:nvSpPr>
        <p:spPr>
          <a:xfrm>
            <a:off x="1251154" y="2000510"/>
            <a:ext cx="7581901" cy="4659835"/>
          </a:xfrm>
        </p:spPr>
        <p:txBody>
          <a:bodyPr>
            <a:normAutofit/>
          </a:bodyPr>
          <a:lstStyle/>
          <a:p>
            <a:r>
              <a:rPr lang="en-US" dirty="0" smtClean="0"/>
              <a:t>Across all age groups, more than a third of the women were at risk for social isolation and had weaker social support from friends. </a:t>
            </a:r>
          </a:p>
          <a:p>
            <a:r>
              <a:rPr lang="en-US" dirty="0" smtClean="0"/>
              <a:t>Among older women (&gt;54) there was significantly lower SA but no difference in UAVI. </a:t>
            </a:r>
          </a:p>
          <a:p>
            <a:r>
              <a:rPr lang="en-US" dirty="0" smtClean="0"/>
              <a:t>Older women (&gt;54) had a higher burden of loneliness, depression, sexual abuse and higher VACS score. </a:t>
            </a:r>
          </a:p>
          <a:p>
            <a:r>
              <a:rPr lang="en-US" dirty="0" smtClean="0"/>
              <a:t>Younger women had lower levels of disclosure </a:t>
            </a:r>
            <a:endParaRPr lang="en-US" dirty="0"/>
          </a:p>
        </p:txBody>
      </p:sp>
    </p:spTree>
    <p:extLst>
      <p:ext uri="{BB962C8B-B14F-4D97-AF65-F5344CB8AC3E}">
        <p14:creationId xmlns:p14="http://schemas.microsoft.com/office/powerpoint/2010/main" val="19929391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(4)</a:t>
            </a:r>
            <a:endParaRPr lang="en-US" dirty="0"/>
          </a:p>
        </p:txBody>
      </p:sp>
      <p:sp>
        <p:nvSpPr>
          <p:cNvPr id="3" name="Content Placeholder 2"/>
          <p:cNvSpPr>
            <a:spLocks noGrp="1"/>
          </p:cNvSpPr>
          <p:nvPr>
            <p:ph idx="1"/>
          </p:nvPr>
        </p:nvSpPr>
        <p:spPr>
          <a:xfrm>
            <a:off x="1251154" y="2000511"/>
            <a:ext cx="7581901" cy="4516086"/>
          </a:xfrm>
        </p:spPr>
        <p:txBody>
          <a:bodyPr>
            <a:normAutofit/>
          </a:bodyPr>
          <a:lstStyle/>
          <a:p>
            <a:r>
              <a:rPr lang="en-US" dirty="0" smtClean="0"/>
              <a:t>More than a third of women with HIV reported SA and among those HIV+ women who were sexually active, 36-38% reported  UAVI. </a:t>
            </a:r>
          </a:p>
          <a:p>
            <a:r>
              <a:rPr lang="en-US" dirty="0" smtClean="0"/>
              <a:t>Across all clinical groups, more than a third were at risk for social isolation. </a:t>
            </a:r>
          </a:p>
          <a:p>
            <a:r>
              <a:rPr lang="en-US" dirty="0" smtClean="0"/>
              <a:t>Women with HIV  had a higher burden of loneliness.  </a:t>
            </a:r>
          </a:p>
          <a:p>
            <a:r>
              <a:rPr lang="en-US" dirty="0" smtClean="0"/>
              <a:t>HIV+ women reported more sexual dysfunction (especially among VL-); however, VL+ women reported higher levels of sexual satisfaction. </a:t>
            </a:r>
            <a:endParaRPr lang="en-US" dirty="0"/>
          </a:p>
        </p:txBody>
      </p:sp>
      <p:sp>
        <p:nvSpPr>
          <p:cNvPr id="4" name="Slide Number Placeholder 3"/>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0733566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a:t>
            </a:r>
            <a:endParaRPr lang="en-US" dirty="0"/>
          </a:p>
        </p:txBody>
      </p:sp>
      <p:sp>
        <p:nvSpPr>
          <p:cNvPr id="3" name="Content Placeholder 2"/>
          <p:cNvSpPr>
            <a:spLocks noGrp="1"/>
          </p:cNvSpPr>
          <p:nvPr>
            <p:ph idx="1"/>
          </p:nvPr>
        </p:nvSpPr>
        <p:spPr>
          <a:xfrm>
            <a:off x="1251154" y="2000510"/>
            <a:ext cx="7581901" cy="4857489"/>
          </a:xfrm>
        </p:spPr>
        <p:txBody>
          <a:bodyPr>
            <a:normAutofit fontScale="92500" lnSpcReduction="10000"/>
          </a:bodyPr>
          <a:lstStyle/>
          <a:p>
            <a:pPr marL="514350" indent="-514350">
              <a:buFont typeface="+mj-lt"/>
              <a:buAutoNum type="arabicPeriod"/>
            </a:pPr>
            <a:r>
              <a:rPr lang="en-US" dirty="0" smtClean="0"/>
              <a:t>Self-reports used to categorize sexual risk behaviors and menopausal status may have been subject to underreporting. </a:t>
            </a:r>
          </a:p>
          <a:p>
            <a:pPr marL="514350" indent="-514350">
              <a:buFont typeface="+mj-lt"/>
              <a:buAutoNum type="arabicPeriod"/>
            </a:pPr>
            <a:r>
              <a:rPr lang="en-US" dirty="0" smtClean="0"/>
              <a:t>Participants were recruited from urban sites, so the applicability of our findings to non-urban populations remains unclear. </a:t>
            </a:r>
          </a:p>
          <a:p>
            <a:pPr marL="514350" indent="-514350">
              <a:buFont typeface="+mj-lt"/>
              <a:buAutoNum type="arabicPeriod"/>
            </a:pPr>
            <a:r>
              <a:rPr lang="en-US" dirty="0" smtClean="0"/>
              <a:t>96% of WIHS sites speak English; therefore, these findings might not capture the HIV prevention needs of the linguistically marginalized population of older women with HIV. </a:t>
            </a:r>
          </a:p>
          <a:p>
            <a:pPr>
              <a:buNone/>
            </a:pPr>
            <a:r>
              <a:rPr lang="en-US" dirty="0" smtClean="0"/>
              <a:t>Despite these shortcomings, no other data set can longitudinally characterize intra-individual changes in sexual risk behaviors among women with HIV-infection. </a:t>
            </a:r>
          </a:p>
          <a:p>
            <a:endParaRPr lang="en-US" dirty="0"/>
          </a:p>
        </p:txBody>
      </p:sp>
      <p:sp>
        <p:nvSpPr>
          <p:cNvPr id="4" name="Slide Number Placeholder 3"/>
          <p:cNvSpPr>
            <a:spLocks noGrp="1"/>
          </p:cNvSpPr>
          <p:nvPr>
            <p:ph type="sldNum" sz="quarter" idx="12"/>
          </p:nvPr>
        </p:nvSpPr>
        <p:spPr/>
        <p:txBody>
          <a:bodyPr/>
          <a:lstStyle/>
          <a:p>
            <a:fld id="{DF402664-7C03-FE49-907C-2AC2CC4B5E29}" type="slidenum">
              <a:rPr lang="en-US" smtClean="0"/>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1251154" y="2000510"/>
            <a:ext cx="7581901" cy="4585819"/>
          </a:xfrm>
        </p:spPr>
        <p:txBody>
          <a:bodyPr>
            <a:normAutofit/>
          </a:bodyPr>
          <a:lstStyle/>
          <a:p>
            <a:r>
              <a:rPr lang="en-US" dirty="0"/>
              <a:t>The decline in SA and UAVI over time among women with and without HIV was dependent on age.  </a:t>
            </a:r>
          </a:p>
          <a:p>
            <a:r>
              <a:rPr lang="en-US" dirty="0" smtClean="0"/>
              <a:t>A quarter of the HIV-infected women in the WIHS engaged in UAVI over 13 years of follow-up. </a:t>
            </a:r>
          </a:p>
          <a:p>
            <a:r>
              <a:rPr lang="en-US" dirty="0" smtClean="0"/>
              <a:t>These findings suggest that as women, with and without HIV, age they may need additional support for maintaining safer sex practices. </a:t>
            </a:r>
          </a:p>
          <a:p>
            <a:r>
              <a:rPr lang="en-US" dirty="0" smtClean="0"/>
              <a:t>Further research and guidance are needed to identify the prevention needs of older women with HIV and at risk for HIV infection. </a:t>
            </a:r>
          </a:p>
          <a:p>
            <a:endParaRPr lang="en-US" dirty="0"/>
          </a:p>
        </p:txBody>
      </p:sp>
      <p:sp>
        <p:nvSpPr>
          <p:cNvPr id="4" name="Slide Number Placeholder 3"/>
          <p:cNvSpPr>
            <a:spLocks noGrp="1"/>
          </p:cNvSpPr>
          <p:nvPr>
            <p:ph type="sldNum" sz="quarter" idx="12"/>
          </p:nvPr>
        </p:nvSpPr>
        <p:spPr/>
        <p:txBody>
          <a:bodyPr/>
          <a:lstStyle/>
          <a:p>
            <a:fld id="{DF402664-7C03-FE49-907C-2AC2CC4B5E29}" type="slidenum">
              <a:rPr lang="en-US" smtClean="0"/>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Contributors</a:t>
            </a:r>
            <a:endParaRPr lang="en-US" dirty="0"/>
          </a:p>
        </p:txBody>
      </p:sp>
      <p:sp>
        <p:nvSpPr>
          <p:cNvPr id="3" name="Content Placeholder 2"/>
          <p:cNvSpPr>
            <a:spLocks noGrp="1"/>
          </p:cNvSpPr>
          <p:nvPr>
            <p:ph idx="1"/>
          </p:nvPr>
        </p:nvSpPr>
        <p:spPr>
          <a:xfrm>
            <a:off x="1170432" y="2006221"/>
            <a:ext cx="8437592" cy="4612944"/>
          </a:xfrm>
        </p:spPr>
        <p:txBody>
          <a:bodyPr numCol="1">
            <a:normAutofit fontScale="92500" lnSpcReduction="10000"/>
          </a:bodyPr>
          <a:lstStyle/>
          <a:p>
            <a:pPr>
              <a:lnSpc>
                <a:spcPct val="120000"/>
              </a:lnSpc>
              <a:spcBef>
                <a:spcPts val="0"/>
              </a:spcBef>
              <a:buNone/>
            </a:pPr>
            <a:r>
              <a:rPr lang="en-US" u="sng" dirty="0" smtClean="0">
                <a:solidFill>
                  <a:schemeClr val="accent1">
                    <a:lumMod val="60000"/>
                    <a:lumOff val="40000"/>
                  </a:schemeClr>
                </a:solidFill>
              </a:rPr>
              <a:t>Co-Authors</a:t>
            </a:r>
          </a:p>
          <a:p>
            <a:pPr>
              <a:lnSpc>
                <a:spcPct val="120000"/>
              </a:lnSpc>
              <a:spcBef>
                <a:spcPts val="0"/>
              </a:spcBef>
              <a:buNone/>
            </a:pPr>
            <a:endParaRPr lang="en-US" sz="900" u="sng" dirty="0" smtClean="0">
              <a:solidFill>
                <a:schemeClr val="accent1">
                  <a:lumMod val="60000"/>
                  <a:lumOff val="40000"/>
                </a:schemeClr>
              </a:solidFill>
            </a:endParaRPr>
          </a:p>
          <a:p>
            <a:pPr>
              <a:lnSpc>
                <a:spcPct val="120000"/>
              </a:lnSpc>
              <a:spcBef>
                <a:spcPts val="0"/>
              </a:spcBef>
              <a:buNone/>
            </a:pPr>
            <a:r>
              <a:rPr lang="en-US" sz="2200" dirty="0" smtClean="0"/>
              <a:t>Jeremy Weedon 		SUNY-DMC, Brooklyn, NY</a:t>
            </a:r>
          </a:p>
          <a:p>
            <a:pPr>
              <a:lnSpc>
                <a:spcPct val="120000"/>
              </a:lnSpc>
              <a:spcBef>
                <a:spcPts val="0"/>
              </a:spcBef>
              <a:buNone/>
            </a:pPr>
            <a:r>
              <a:rPr lang="en-US" sz="2200" dirty="0" smtClean="0"/>
              <a:t>Elizabeth T. Golub 	WDMAC, John Hopkins, Baltimore</a:t>
            </a:r>
          </a:p>
          <a:p>
            <a:pPr>
              <a:lnSpc>
                <a:spcPct val="120000"/>
              </a:lnSpc>
              <a:spcBef>
                <a:spcPts val="0"/>
              </a:spcBef>
              <a:buNone/>
            </a:pPr>
            <a:r>
              <a:rPr lang="en-US" sz="2200" dirty="0" smtClean="0"/>
              <a:t>Monica Gandhi 		UCSF Medical Center, San Francisco, CA</a:t>
            </a:r>
          </a:p>
          <a:p>
            <a:pPr>
              <a:lnSpc>
                <a:spcPct val="120000"/>
              </a:lnSpc>
              <a:spcBef>
                <a:spcPts val="0"/>
              </a:spcBef>
              <a:buNone/>
            </a:pPr>
            <a:r>
              <a:rPr lang="en-US" sz="2200" dirty="0" smtClean="0"/>
              <a:t>Mardge Cohen		 Hospital of Cook County, Chicago, Ill</a:t>
            </a:r>
          </a:p>
          <a:p>
            <a:pPr>
              <a:lnSpc>
                <a:spcPct val="120000"/>
              </a:lnSpc>
              <a:spcBef>
                <a:spcPts val="0"/>
              </a:spcBef>
              <a:buNone/>
            </a:pPr>
            <a:r>
              <a:rPr lang="en-US" sz="2200" dirty="0" smtClean="0"/>
              <a:t>Stephen Karpiak 	ACRIA, Manhattan, NY</a:t>
            </a:r>
          </a:p>
          <a:p>
            <a:pPr>
              <a:lnSpc>
                <a:spcPct val="120000"/>
              </a:lnSpc>
              <a:spcBef>
                <a:spcPts val="0"/>
              </a:spcBef>
              <a:buNone/>
            </a:pPr>
            <a:r>
              <a:rPr lang="en-US" sz="2200" dirty="0" smtClean="0"/>
              <a:t>Howard Minkoff 	Maimonides Hospital, Brooklyn, NY</a:t>
            </a:r>
          </a:p>
          <a:p>
            <a:pPr>
              <a:lnSpc>
                <a:spcPct val="120000"/>
              </a:lnSpc>
              <a:spcBef>
                <a:spcPts val="0"/>
              </a:spcBef>
              <a:buNone/>
            </a:pPr>
            <a:r>
              <a:rPr lang="en-US" sz="2200" dirty="0" smtClean="0"/>
              <a:t>Adebola Adedimeji 	Albert Einstein College of Medicine, Bronx, NY</a:t>
            </a:r>
          </a:p>
          <a:p>
            <a:pPr>
              <a:lnSpc>
                <a:spcPct val="120000"/>
              </a:lnSpc>
              <a:spcBef>
                <a:spcPts val="0"/>
              </a:spcBef>
              <a:buNone/>
            </a:pPr>
            <a:r>
              <a:rPr lang="en-US" sz="2200" dirty="0" smtClean="0"/>
              <a:t>Lakshmi Goparaju 	Georgetown University, Washington, DC</a:t>
            </a:r>
          </a:p>
          <a:p>
            <a:pPr>
              <a:lnSpc>
                <a:spcPct val="120000"/>
              </a:lnSpc>
              <a:spcBef>
                <a:spcPts val="0"/>
              </a:spcBef>
              <a:buNone/>
            </a:pPr>
            <a:r>
              <a:rPr lang="en-US" sz="2200" dirty="0" smtClean="0"/>
              <a:t>Alexandra Levine	 USC, Los Angeles, CA</a:t>
            </a:r>
          </a:p>
          <a:p>
            <a:pPr>
              <a:lnSpc>
                <a:spcPct val="120000"/>
              </a:lnSpc>
              <a:spcBef>
                <a:spcPts val="0"/>
              </a:spcBef>
              <a:buNone/>
            </a:pPr>
            <a:r>
              <a:rPr lang="en-US" sz="2200" dirty="0" smtClean="0"/>
              <a:t>Susan Holman 		SUNY-DMC, Brooklyn, NY</a:t>
            </a:r>
          </a:p>
          <a:p>
            <a:pPr>
              <a:lnSpc>
                <a:spcPct val="120000"/>
              </a:lnSpc>
              <a:spcBef>
                <a:spcPts val="0"/>
              </a:spcBef>
              <a:buNone/>
            </a:pPr>
            <a:r>
              <a:rPr lang="en-US" sz="2200" dirty="0" smtClean="0"/>
              <a:t>Tracey E. Wilson 		SUNY-DMC, Brooklyn, NY</a:t>
            </a:r>
          </a:p>
          <a:p>
            <a:pPr>
              <a:lnSpc>
                <a:spcPct val="120000"/>
              </a:lnSpc>
              <a:spcBef>
                <a:spcPts val="0"/>
              </a:spcBef>
              <a:buNone/>
            </a:pPr>
            <a:endParaRPr lang="en-US" sz="2200" dirty="0" smtClean="0"/>
          </a:p>
        </p:txBody>
      </p:sp>
      <p:sp>
        <p:nvSpPr>
          <p:cNvPr id="4" name="Slide Number Placeholder 3"/>
          <p:cNvSpPr>
            <a:spLocks noGrp="1"/>
          </p:cNvSpPr>
          <p:nvPr>
            <p:ph type="sldNum" sz="quarter" idx="12"/>
          </p:nvPr>
        </p:nvSpPr>
        <p:spPr/>
        <p:txBody>
          <a:bodyPr/>
          <a:lstStyle/>
          <a:p>
            <a:fld id="{DF402664-7C03-FE49-907C-2AC2CC4B5E29}" type="slidenum">
              <a:rPr lang="en-US" smtClean="0"/>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9296" y="682387"/>
            <a:ext cx="7581901" cy="1079177"/>
          </a:xfrm>
        </p:spPr>
        <p:txBody>
          <a:bodyPr/>
          <a:lstStyle/>
          <a:p>
            <a:r>
              <a:rPr lang="en-US" dirty="0" smtClean="0"/>
              <a:t>Acknowledgements</a:t>
            </a:r>
            <a:endParaRPr lang="en-US" dirty="0"/>
          </a:p>
        </p:txBody>
      </p:sp>
      <p:sp>
        <p:nvSpPr>
          <p:cNvPr id="3" name="Content Placeholder 2"/>
          <p:cNvSpPr>
            <a:spLocks noGrp="1"/>
          </p:cNvSpPr>
          <p:nvPr>
            <p:ph idx="1"/>
          </p:nvPr>
        </p:nvSpPr>
        <p:spPr>
          <a:xfrm>
            <a:off x="1046922" y="2000511"/>
            <a:ext cx="7911548" cy="4441232"/>
          </a:xfrm>
        </p:spPr>
        <p:txBody>
          <a:bodyPr>
            <a:noAutofit/>
          </a:bodyPr>
          <a:lstStyle/>
          <a:p>
            <a:r>
              <a:rPr lang="en-US" sz="2000" dirty="0" smtClean="0">
                <a:effectLst/>
              </a:rPr>
              <a:t>This work was supported by the National Institute of Mental Health  (1 KO1 MH095670, Taylor, PI). </a:t>
            </a:r>
          </a:p>
          <a:p>
            <a:endParaRPr lang="en-US" sz="1100" dirty="0" smtClean="0">
              <a:effectLst/>
            </a:endParaRPr>
          </a:p>
          <a:p>
            <a:r>
              <a:rPr lang="en-US" sz="2000" dirty="0" smtClean="0">
                <a:effectLst/>
              </a:rPr>
              <a:t>The WIHS is funded by the National Institute of Allergy and Infectious Diseases (U01-AI-35004, UO1-AI-31834, UO1-AI-34994, UO1-AI-34989, UO1-AI-34993, and UO1-AI-42590) and by the </a:t>
            </a:r>
            <a:r>
              <a:rPr lang="en-US" sz="2000" i="1" dirty="0" smtClean="0">
                <a:effectLst/>
              </a:rPr>
              <a:t>Eunice Kennedy Shriver </a:t>
            </a:r>
            <a:r>
              <a:rPr lang="en-US" sz="2000" dirty="0" smtClean="0">
                <a:effectLst/>
              </a:rPr>
              <a:t>National Institute of Child Health and Human Development (UO1-HD-32632).  The study is co-funded by the National Cancer Institute, the National Institute on Drug Abuse, and the National Institute on Deafness and Other Communication Disorders.  Funding is also provided by the National Center for Research Resources (UCSF-CTSI Grant Number UL1 RR024131).  </a:t>
            </a:r>
          </a:p>
        </p:txBody>
      </p:sp>
      <p:sp>
        <p:nvSpPr>
          <p:cNvPr id="4" name="Slide Number Placeholder 3"/>
          <p:cNvSpPr>
            <a:spLocks noGrp="1"/>
          </p:cNvSpPr>
          <p:nvPr>
            <p:ph type="sldNum" sz="quarter" idx="12"/>
          </p:nvPr>
        </p:nvSpPr>
        <p:spPr/>
        <p:txBody>
          <a:bodyPr/>
          <a:lstStyle/>
          <a:p>
            <a:fld id="{DF402664-7C03-FE49-907C-2AC2CC4B5E29}" type="slidenum">
              <a:rPr lang="en-US" smtClean="0"/>
              <a:pPr/>
              <a:t>46</a:t>
            </a:fld>
            <a:endParaRPr lang="en-US" dirty="0"/>
          </a:p>
        </p:txBody>
      </p:sp>
    </p:spTree>
    <p:extLst>
      <p:ext uri="{BB962C8B-B14F-4D97-AF65-F5344CB8AC3E}">
        <p14:creationId xmlns:p14="http://schemas.microsoft.com/office/powerpoint/2010/main" val="24997815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5" name="Content Placeholder 4" descr="Downstatehosp.jpg"/>
          <p:cNvPicPr>
            <a:picLocks noGrp="1" noChangeAspect="1"/>
          </p:cNvPicPr>
          <p:nvPr>
            <p:ph idx="1"/>
          </p:nvPr>
        </p:nvPicPr>
        <p:blipFill>
          <a:blip r:embed="rId2"/>
          <a:srcRect l="-16832" r="-16832"/>
          <a:stretch>
            <a:fillRect/>
          </a:stretch>
        </p:blipFill>
        <p:spPr/>
      </p:pic>
      <p:sp>
        <p:nvSpPr>
          <p:cNvPr id="4" name="Slide Number Placeholder 3"/>
          <p:cNvSpPr>
            <a:spLocks noGrp="1"/>
          </p:cNvSpPr>
          <p:nvPr>
            <p:ph type="sldNum" sz="quarter" idx="12"/>
          </p:nvPr>
        </p:nvSpPr>
        <p:spPr/>
        <p:txBody>
          <a:bodyPr/>
          <a:lstStyle/>
          <a:p>
            <a:fld id="{DF402664-7C03-FE49-907C-2AC2CC4B5E29}" type="slidenum">
              <a:rPr lang="en-US" smtClean="0"/>
              <a:pPr/>
              <a:t>47</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Women’s Interagency </a:t>
            </a:r>
            <a:br>
              <a:rPr lang="en-US" sz="4800" dirty="0" smtClean="0"/>
            </a:br>
            <a:r>
              <a:rPr lang="en-US" sz="4800" dirty="0" smtClean="0"/>
              <a:t>HIV Study (WIHS)</a:t>
            </a:r>
            <a:endParaRPr lang="en-US" sz="4800" dirty="0"/>
          </a:p>
        </p:txBody>
      </p:sp>
      <p:sp>
        <p:nvSpPr>
          <p:cNvPr id="3" name="Content Placeholder 2"/>
          <p:cNvSpPr>
            <a:spLocks noGrp="1"/>
          </p:cNvSpPr>
          <p:nvPr>
            <p:ph idx="1"/>
          </p:nvPr>
        </p:nvSpPr>
        <p:spPr>
          <a:xfrm>
            <a:off x="1251154" y="2000510"/>
            <a:ext cx="7892846" cy="4857490"/>
          </a:xfrm>
        </p:spPr>
        <p:txBody>
          <a:bodyPr>
            <a:normAutofit lnSpcReduction="10000"/>
          </a:bodyPr>
          <a:lstStyle/>
          <a:p>
            <a:r>
              <a:rPr lang="en-US" sz="2800" dirty="0" smtClean="0"/>
              <a:t>The largest longitudinal cohort study of HIV-infected women in the United States </a:t>
            </a:r>
          </a:p>
          <a:p>
            <a:r>
              <a:rPr lang="en-US" sz="2800" dirty="0" smtClean="0"/>
              <a:t>Six sites </a:t>
            </a:r>
            <a:r>
              <a:rPr lang="en-US" dirty="0" smtClean="0"/>
              <a:t>(Washington, DC; San Francisco; Los Angeles; Brooklyn; Bronx; and Chicago). </a:t>
            </a:r>
          </a:p>
          <a:p>
            <a:r>
              <a:rPr lang="en-US" sz="2800" dirty="0" smtClean="0"/>
              <a:t>Enrollments in 1994-95, 2001-02. </a:t>
            </a:r>
          </a:p>
          <a:p>
            <a:r>
              <a:rPr lang="en-US" sz="2800" dirty="0" smtClean="0"/>
              <a:t>Semiannual study visits include:  </a:t>
            </a:r>
          </a:p>
          <a:p>
            <a:pPr lvl="1"/>
            <a:r>
              <a:rPr lang="en-US" sz="2400" i="1" dirty="0" smtClean="0"/>
              <a:t>Standardized, interviewer-administered questionnaires</a:t>
            </a:r>
            <a:endParaRPr lang="en-US" sz="900" i="1" dirty="0" smtClean="0"/>
          </a:p>
          <a:p>
            <a:pPr lvl="1"/>
            <a:r>
              <a:rPr lang="en-US" sz="2400" i="1" dirty="0" smtClean="0"/>
              <a:t>Physical and gynecological examinations and biosamples</a:t>
            </a:r>
          </a:p>
        </p:txBody>
      </p:sp>
      <p:sp>
        <p:nvSpPr>
          <p:cNvPr id="4" name="Slide Number Placeholder 3"/>
          <p:cNvSpPr>
            <a:spLocks noGrp="1"/>
          </p:cNvSpPr>
          <p:nvPr>
            <p:ph type="sldNum" sz="quarter" idx="12"/>
          </p:nvPr>
        </p:nvSpPr>
        <p:spPr/>
        <p:txBody>
          <a:bodyPr/>
          <a:lstStyle/>
          <a:p>
            <a:endParaRPr lang="en-US" dirty="0"/>
          </a:p>
        </p:txBody>
      </p:sp>
    </p:spTree>
  </p:cSld>
  <p:clrMapOvr>
    <a:masterClrMapping/>
  </p:clrMapOvr>
  <p:transition advTm="859"/>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Presentation</a:t>
            </a:r>
            <a:endParaRPr lang="en-US" dirty="0"/>
          </a:p>
        </p:txBody>
      </p:sp>
      <p:sp>
        <p:nvSpPr>
          <p:cNvPr id="3" name="Content Placeholder 2"/>
          <p:cNvSpPr>
            <a:spLocks noGrp="1"/>
          </p:cNvSpPr>
          <p:nvPr>
            <p:ph idx="1"/>
          </p:nvPr>
        </p:nvSpPr>
        <p:spPr>
          <a:xfrm>
            <a:off x="1251154" y="2000510"/>
            <a:ext cx="7581901" cy="5184061"/>
          </a:xfrm>
        </p:spPr>
        <p:txBody>
          <a:bodyPr>
            <a:normAutofit/>
          </a:bodyPr>
          <a:lstStyle/>
          <a:p>
            <a:pPr marL="457200" indent="-457200">
              <a:lnSpc>
                <a:spcPct val="110000"/>
              </a:lnSpc>
              <a:spcBef>
                <a:spcPts val="0"/>
              </a:spcBef>
              <a:buNone/>
            </a:pPr>
            <a:r>
              <a:rPr lang="en-US" sz="2800" dirty="0" smtClean="0">
                <a:solidFill>
                  <a:schemeClr val="accent1"/>
                </a:solidFill>
              </a:rPr>
              <a:t>Study 1</a:t>
            </a:r>
          </a:p>
          <a:p>
            <a:pPr marL="457200" indent="-457200">
              <a:lnSpc>
                <a:spcPct val="110000"/>
              </a:lnSpc>
              <a:spcBef>
                <a:spcPts val="0"/>
              </a:spcBef>
              <a:buNone/>
            </a:pPr>
            <a:r>
              <a:rPr lang="en-US" sz="2800" dirty="0" smtClean="0"/>
              <a:t>      </a:t>
            </a:r>
            <a:r>
              <a:rPr lang="en-US" sz="2600" dirty="0" smtClean="0"/>
              <a:t>Longitudinal analysis of sexual activity (SA) and unprotected anal and vaginal intercourse (UAVI) using extant data from the WIHS  </a:t>
            </a:r>
          </a:p>
          <a:p>
            <a:pPr marL="457200" indent="-457200">
              <a:lnSpc>
                <a:spcPct val="110000"/>
              </a:lnSpc>
              <a:spcBef>
                <a:spcPts val="0"/>
              </a:spcBef>
              <a:buNone/>
            </a:pPr>
            <a:endParaRPr lang="en-US" sz="2800" dirty="0" smtClean="0">
              <a:solidFill>
                <a:schemeClr val="accent1"/>
              </a:solidFill>
            </a:endParaRPr>
          </a:p>
          <a:p>
            <a:pPr marL="457200" indent="-457200">
              <a:lnSpc>
                <a:spcPct val="110000"/>
              </a:lnSpc>
              <a:spcBef>
                <a:spcPts val="0"/>
              </a:spcBef>
              <a:buNone/>
            </a:pPr>
            <a:r>
              <a:rPr lang="en-US" sz="2800" dirty="0" smtClean="0">
                <a:solidFill>
                  <a:schemeClr val="accent1"/>
                </a:solidFill>
              </a:rPr>
              <a:t>Study 2 </a:t>
            </a:r>
          </a:p>
          <a:p>
            <a:pPr marL="457200" indent="-457200">
              <a:lnSpc>
                <a:spcPct val="110000"/>
              </a:lnSpc>
              <a:spcBef>
                <a:spcPts val="0"/>
              </a:spcBef>
              <a:buNone/>
            </a:pPr>
            <a:r>
              <a:rPr lang="en-US" sz="2800" dirty="0" smtClean="0"/>
              <a:t>      </a:t>
            </a:r>
            <a:r>
              <a:rPr lang="en-US" sz="2600" dirty="0" smtClean="0"/>
              <a:t>Prospective cross-sectional </a:t>
            </a:r>
            <a:r>
              <a:rPr lang="en-US" sz="2600" dirty="0"/>
              <a:t>s</a:t>
            </a:r>
            <a:r>
              <a:rPr lang="en-US" sz="2600" dirty="0" smtClean="0"/>
              <a:t>urvey to assess the impact of certain psychosocial and interpersonal variables on sexual activity (SA) and unprotected anal and vaginal intercourse (UAVI). </a:t>
            </a:r>
            <a:endParaRPr lang="en-US" sz="2600" dirty="0"/>
          </a:p>
        </p:txBody>
      </p:sp>
      <p:sp>
        <p:nvSpPr>
          <p:cNvPr id="4" name="Slide Number Placeholder 3"/>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317489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1</a:t>
            </a:r>
            <a:endParaRPr lang="en-US" dirty="0"/>
          </a:p>
        </p:txBody>
      </p:sp>
      <p:sp>
        <p:nvSpPr>
          <p:cNvPr id="3" name="Content Placeholder 2"/>
          <p:cNvSpPr>
            <a:spLocks noGrp="1"/>
          </p:cNvSpPr>
          <p:nvPr>
            <p:ph idx="1"/>
          </p:nvPr>
        </p:nvSpPr>
        <p:spPr>
          <a:xfrm>
            <a:off x="1251154" y="2194559"/>
            <a:ext cx="7581901" cy="4311171"/>
          </a:xfrm>
        </p:spPr>
        <p:txBody>
          <a:bodyPr>
            <a:normAutofit lnSpcReduction="10000"/>
          </a:bodyPr>
          <a:lstStyle/>
          <a:p>
            <a:r>
              <a:rPr lang="en-US" sz="2800" dirty="0" smtClean="0"/>
              <a:t>We examined the associations of age and menopause with sexual activity (SA) and unprotected anal or vaginal intercourse (UAVI) among HIV-infected and HIV-uninfected women over 13 years of follow-up. </a:t>
            </a:r>
          </a:p>
          <a:p>
            <a:endParaRPr lang="en-US" sz="900" dirty="0" smtClean="0"/>
          </a:p>
          <a:p>
            <a:r>
              <a:rPr lang="en-US" sz="2800" dirty="0" smtClean="0"/>
              <a:t>We also explored how certain psychosocial, behavioral and clinical factors affect the relationship between age and menopause, as well as SA and UAVI.   </a:t>
            </a:r>
          </a:p>
          <a:p>
            <a:endParaRPr lang="en-US" dirty="0" smtClean="0"/>
          </a:p>
          <a:p>
            <a:endParaRPr lang="en-US" dirty="0"/>
          </a:p>
        </p:txBody>
      </p:sp>
      <p:sp>
        <p:nvSpPr>
          <p:cNvPr id="4" name="Slide Number Placeholder 3"/>
          <p:cNvSpPr>
            <a:spLocks noGrp="1"/>
          </p:cNvSpPr>
          <p:nvPr>
            <p:ph type="sldNum" sz="quarter" idx="12"/>
          </p:nvPr>
        </p:nvSpPr>
        <p:spPr/>
        <p:txBody>
          <a:bodyPr/>
          <a:lstStyle/>
          <a:p>
            <a:endParaRPr lang="en-US" dirty="0"/>
          </a:p>
        </p:txBody>
      </p:sp>
    </p:spTree>
  </p:cSld>
  <p:clrMapOvr>
    <a:masterClrMapping/>
  </p:clrMapOvr>
  <p:transition advTm="1953"/>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Study 1 Hypotheses </a:t>
            </a:r>
            <a:endParaRPr lang="en-US" sz="5400" dirty="0"/>
          </a:p>
        </p:txBody>
      </p:sp>
      <p:sp>
        <p:nvSpPr>
          <p:cNvPr id="3" name="Content Placeholder 2"/>
          <p:cNvSpPr>
            <a:spLocks noGrp="1"/>
          </p:cNvSpPr>
          <p:nvPr>
            <p:ph idx="1"/>
          </p:nvPr>
        </p:nvSpPr>
        <p:spPr>
          <a:xfrm>
            <a:off x="1251154" y="2000511"/>
            <a:ext cx="7581901" cy="4620422"/>
          </a:xfrm>
        </p:spPr>
        <p:txBody>
          <a:bodyPr>
            <a:normAutofit/>
          </a:bodyPr>
          <a:lstStyle/>
          <a:p>
            <a:pPr>
              <a:buNone/>
            </a:pPr>
            <a:endParaRPr lang="en-US" sz="1000" dirty="0" smtClean="0"/>
          </a:p>
          <a:p>
            <a:pPr marL="514350" indent="-514350">
              <a:lnSpc>
                <a:spcPct val="110000"/>
              </a:lnSpc>
              <a:spcBef>
                <a:spcPts val="0"/>
              </a:spcBef>
              <a:buFont typeface="+mj-lt"/>
              <a:buAutoNum type="arabicPeriod"/>
            </a:pPr>
            <a:r>
              <a:rPr lang="en-US" dirty="0" smtClean="0"/>
              <a:t> Among both HIV+ and HIV- women, older age is associated with an overall decrease in sexual activity and sexual risk behavior.</a:t>
            </a:r>
          </a:p>
          <a:p>
            <a:pPr marL="514350" indent="-514350">
              <a:lnSpc>
                <a:spcPct val="110000"/>
              </a:lnSpc>
              <a:spcBef>
                <a:spcPts val="0"/>
              </a:spcBef>
              <a:buFont typeface="+mj-lt"/>
              <a:buAutoNum type="arabicPeriod"/>
            </a:pPr>
            <a:endParaRPr lang="en-US" sz="1600" dirty="0" smtClean="0"/>
          </a:p>
          <a:p>
            <a:pPr marL="514350" indent="-514350">
              <a:lnSpc>
                <a:spcPct val="110000"/>
              </a:lnSpc>
              <a:spcBef>
                <a:spcPts val="0"/>
              </a:spcBef>
              <a:buFont typeface="+mj-lt"/>
              <a:buAutoNum type="arabicPeriod"/>
            </a:pPr>
            <a:r>
              <a:rPr lang="en-US" dirty="0" smtClean="0"/>
              <a:t>Women with HIV-infection will show a greater decline in sexual activity and sexual risk behavior as they age, as compared to HIV-negative women.</a:t>
            </a:r>
          </a:p>
          <a:p>
            <a:pPr marL="514350" indent="-514350">
              <a:lnSpc>
                <a:spcPct val="110000"/>
              </a:lnSpc>
              <a:spcBef>
                <a:spcPts val="0"/>
              </a:spcBef>
              <a:buFont typeface="+mj-lt"/>
              <a:buAutoNum type="arabicPeriod"/>
            </a:pPr>
            <a:endParaRPr lang="en-US" sz="1600" dirty="0" smtClean="0"/>
          </a:p>
          <a:p>
            <a:pPr marL="514350" indent="-514350">
              <a:lnSpc>
                <a:spcPct val="110000"/>
              </a:lnSpc>
              <a:spcBef>
                <a:spcPts val="0"/>
              </a:spcBef>
              <a:buFont typeface="+mj-lt"/>
              <a:buAutoNum type="arabicPeriod"/>
            </a:pPr>
            <a:r>
              <a:rPr lang="en-US" dirty="0" smtClean="0"/>
              <a:t>Among HIV-infected women, the impact of age on sexual risk behavior will be lower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a:t>
            </a:r>
            <a:endParaRPr lang="en-US" dirty="0"/>
          </a:p>
        </p:txBody>
      </p:sp>
      <p:sp>
        <p:nvSpPr>
          <p:cNvPr id="3" name="Content Placeholder 2"/>
          <p:cNvSpPr>
            <a:spLocks noGrp="1"/>
          </p:cNvSpPr>
          <p:nvPr>
            <p:ph idx="1"/>
          </p:nvPr>
        </p:nvSpPr>
        <p:spPr>
          <a:xfrm>
            <a:off x="970385" y="2000510"/>
            <a:ext cx="8173616" cy="5184061"/>
          </a:xfrm>
        </p:spPr>
        <p:txBody>
          <a:bodyPr>
            <a:normAutofit/>
          </a:bodyPr>
          <a:lstStyle/>
          <a:p>
            <a:pPr marL="403225" lvl="1">
              <a:spcBef>
                <a:spcPts val="0"/>
              </a:spcBef>
            </a:pPr>
            <a:r>
              <a:rPr lang="en-US" sz="2400" dirty="0" smtClean="0"/>
              <a:t>We separately assessed the impact of age and menopause on SA and UAVI among all participants, and stratified by HIV clinical group </a:t>
            </a:r>
          </a:p>
          <a:p>
            <a:pPr marL="403225" lvl="1">
              <a:spcBef>
                <a:spcPts val="0"/>
              </a:spcBef>
            </a:pPr>
            <a:endParaRPr lang="en-US" sz="800" dirty="0" smtClean="0"/>
          </a:p>
          <a:p>
            <a:pPr marL="1089025" lvl="3">
              <a:spcBef>
                <a:spcPts val="0"/>
              </a:spcBef>
            </a:pPr>
            <a:r>
              <a:rPr lang="en-US" sz="2400" dirty="0" smtClean="0"/>
              <a:t>Age and menopause were not included in the same models</a:t>
            </a:r>
          </a:p>
          <a:p>
            <a:pPr marL="739775" lvl="3" indent="0">
              <a:spcBef>
                <a:spcPts val="0"/>
              </a:spcBef>
              <a:buNone/>
            </a:pPr>
            <a:endParaRPr lang="en-US" sz="2400" dirty="0" smtClean="0"/>
          </a:p>
          <a:p>
            <a:pPr marL="1089025" lvl="3">
              <a:spcBef>
                <a:spcPts val="0"/>
              </a:spcBef>
            </a:pPr>
            <a:r>
              <a:rPr lang="en-US" sz="2400" dirty="0" smtClean="0"/>
              <a:t>UAVI  analysis was limited to those visits where there was reported SA.</a:t>
            </a:r>
          </a:p>
          <a:p>
            <a:pPr marL="739775" lvl="2">
              <a:spcBef>
                <a:spcPts val="0"/>
              </a:spcBef>
              <a:buNone/>
            </a:pPr>
            <a:endParaRPr lang="en-US" sz="1800" dirty="0" smtClean="0"/>
          </a:p>
          <a:p>
            <a:pPr>
              <a:spcBef>
                <a:spcPts val="0"/>
              </a:spcBef>
            </a:pPr>
            <a:r>
              <a:rPr lang="en-US" dirty="0" smtClean="0"/>
              <a:t>Generalized mixed linear models were fitted for each outcome, adjusted for relevant covariates. </a:t>
            </a:r>
          </a:p>
          <a:p>
            <a:pPr>
              <a:spcBef>
                <a:spcPts val="0"/>
              </a:spcBef>
            </a:pPr>
            <a:endParaRPr lang="en-US" sz="800" dirty="0" smtClean="0"/>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644948458"/>
      </p:ext>
    </p:extLst>
  </p:cSld>
  <p:clrMapOvr>
    <a:masterClrMapping/>
  </p:clrMapOvr>
  <p:transition advTm="3438"/>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bit">
  <a:themeElements>
    <a:clrScheme name="Orbit">
      <a:dk1>
        <a:srgbClr val="FFFFFF"/>
      </a:dk1>
      <a:lt1>
        <a:srgbClr val="000000"/>
      </a:lt1>
      <a:dk2>
        <a:srgbClr val="212C28"/>
      </a:dk2>
      <a:lt2>
        <a:srgbClr val="7C9BA5"/>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rbit">
      <a:majorFont>
        <a:latin typeface="Candara"/>
        <a:ea typeface=""/>
        <a:cs typeface=""/>
        <a:font script="Jpan" typeface="ＭＳ Ｐゴシック"/>
      </a:majorFont>
      <a:minorFont>
        <a:latin typeface="Candara"/>
        <a:ea typeface=""/>
        <a:cs typeface=""/>
        <a:font script="Jpan" typeface="ＭＳ Ｐゴシック"/>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Presentation29</Template>
  <TotalTime>12831</TotalTime>
  <Words>4096</Words>
  <Application>Microsoft Office PowerPoint</Application>
  <PresentationFormat>On-screen Show (4:3)</PresentationFormat>
  <Paragraphs>718</Paragraphs>
  <Slides>47</Slides>
  <Notes>27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Orbit</vt:lpstr>
      <vt:lpstr>The Biopsychosocial Impact Of Aging On Sexual Risk Behaviors Among Women With And Without  HIV-1 Infection </vt:lpstr>
      <vt:lpstr>PowerPoint Presentation</vt:lpstr>
      <vt:lpstr>Background</vt:lpstr>
      <vt:lpstr>Prevention Needs  of Older Women with HIV</vt:lpstr>
      <vt:lpstr>Women’s Interagency  HIV Study (WIHS)</vt:lpstr>
      <vt:lpstr>Today’s Presentation</vt:lpstr>
      <vt:lpstr>Study 1</vt:lpstr>
      <vt:lpstr>Study 1 Hypotheses </vt:lpstr>
      <vt:lpstr>Methods: </vt:lpstr>
      <vt:lpstr>Variables </vt:lpstr>
      <vt:lpstr>Sample</vt:lpstr>
      <vt:lpstr>Sample characteristics  at enrollment </vt:lpstr>
      <vt:lpstr>Psychosocial and clinical characteristics across 13 years of follow up </vt:lpstr>
      <vt:lpstr>Any SA at enrollment  and across 13 years follow up</vt:lpstr>
      <vt:lpstr>Any UAVI at enrollment  and across 13 years follow up</vt:lpstr>
      <vt:lpstr>Linearity of relationship  of age to log-odds of SA </vt:lpstr>
      <vt:lpstr>Linearity of relationship  of age to log-odds of UAVI</vt:lpstr>
      <vt:lpstr>Decline of SA with menopause was only significant for women with HIV</vt:lpstr>
      <vt:lpstr>Summary</vt:lpstr>
      <vt:lpstr>Study 2</vt:lpstr>
      <vt:lpstr>Methods (1) </vt:lpstr>
      <vt:lpstr>Methods (2) </vt:lpstr>
      <vt:lpstr>Additional Variables </vt:lpstr>
      <vt:lpstr>Cross-sectional survey sample</vt:lpstr>
      <vt:lpstr>Demographic characteristics of all women across age groups</vt:lpstr>
      <vt:lpstr>Demographic characteristics for women 50 + across clinical groups</vt:lpstr>
      <vt:lpstr>Sexual activity and UAVI for all women across age groups</vt:lpstr>
      <vt:lpstr>Sexual activity and UAVI for women 50+ across clinical groups</vt:lpstr>
      <vt:lpstr>Psychosocial &amp; clinical characteristics for all women across age groups</vt:lpstr>
      <vt:lpstr>Psychosocial and clinical characteristics for women 50+ across clinical groups</vt:lpstr>
      <vt:lpstr> Partner characteristics of all women across age groups</vt:lpstr>
      <vt:lpstr>Partner characteristics  for 50 + across clinical groups</vt:lpstr>
      <vt:lpstr>Sexual satisfaction  among sexually active women 50+</vt:lpstr>
      <vt:lpstr>Sexual function  among sexually active women 50+</vt:lpstr>
      <vt:lpstr>Social Support for all women across age groups</vt:lpstr>
      <vt:lpstr>Social Support for women 50+ across clinical groups</vt:lpstr>
      <vt:lpstr>Loneliness and Disclosure for all women across age groups</vt:lpstr>
      <vt:lpstr>Loneliness and Disclosure for women 50+ across clinical groups</vt:lpstr>
      <vt:lpstr>Discussion (1)</vt:lpstr>
      <vt:lpstr>Discussion (2)</vt:lpstr>
      <vt:lpstr>Discussion (3)</vt:lpstr>
      <vt:lpstr>Discussion (4)</vt:lpstr>
      <vt:lpstr>Limitations </vt:lpstr>
      <vt:lpstr>Conclusion</vt:lpstr>
      <vt:lpstr>Contributors</vt:lpstr>
      <vt:lpstr>Acknowledgements</vt:lpstr>
      <vt:lpstr>Thank You</vt:lpstr>
    </vt:vector>
  </TitlesOfParts>
  <Company>suny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IS Assembly Meeting</dc:title>
  <dc:creator>John Zubrovich</dc:creator>
  <cp:lastModifiedBy>Natalia Gavrilova</cp:lastModifiedBy>
  <cp:revision>472</cp:revision>
  <cp:lastPrinted>2009-01-26T23:24:23Z</cp:lastPrinted>
  <dcterms:created xsi:type="dcterms:W3CDTF">2009-05-01T16:29:38Z</dcterms:created>
  <dcterms:modified xsi:type="dcterms:W3CDTF">2013-12-03T22:54:41Z</dcterms:modified>
</cp:coreProperties>
</file>